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Nunito Bold" panose="020B0604020202020204" charset="0"/>
      <p:regular r:id="rId12"/>
    </p:embeddedFont>
    <p:embeddedFont>
      <p:font typeface="PT Sans" panose="020F050202020403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1047155" y="1894731"/>
            <a:ext cx="9335691" cy="2644955"/>
          </a:xfrm>
          <a:prstGeom prst="rect">
            <a:avLst/>
          </a:prstGeom>
        </p:spPr>
        <p:txBody>
          <a:bodyPr lIns="0" tIns="0" rIns="0" bIns="0" rtlCol="0" anchor="t">
            <a:spAutoFit/>
          </a:bodyPr>
          <a:lstStyle/>
          <a:p>
            <a:pPr algn="l">
              <a:lnSpc>
                <a:spcPts val="6875"/>
              </a:lnSpc>
            </a:pPr>
            <a:r>
              <a:rPr lang="en-US" sz="5500" b="1" dirty="0">
                <a:solidFill>
                  <a:srgbClr val="00002E"/>
                </a:solidFill>
                <a:latin typeface="Nunito Bold"/>
                <a:ea typeface="Nunito Bold"/>
                <a:cs typeface="Nunito Bold"/>
                <a:sym typeface="Nunito Bold"/>
              </a:rPr>
              <a:t>Crop Recommendation System</a:t>
            </a:r>
          </a:p>
          <a:p>
            <a:pPr algn="l">
              <a:lnSpc>
                <a:spcPts val="6875"/>
              </a:lnSpc>
            </a:pPr>
            <a:endParaRPr lang="en-US" sz="5500" b="1" dirty="0">
              <a:solidFill>
                <a:srgbClr val="00002E"/>
              </a:solidFill>
              <a:latin typeface="Nunito Bold"/>
              <a:ea typeface="Nunito Bold"/>
              <a:cs typeface="Nunito Bold"/>
              <a:sym typeface="Nunito Bold"/>
            </a:endParaRPr>
          </a:p>
        </p:txBody>
      </p:sp>
      <p:sp>
        <p:nvSpPr>
          <p:cNvPr id="8" name="TextBox 8"/>
          <p:cNvSpPr txBox="1"/>
          <p:nvPr/>
        </p:nvSpPr>
        <p:spPr>
          <a:xfrm>
            <a:off x="1047155" y="4916835"/>
            <a:ext cx="9335691" cy="34467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Welcome to this presentation on the Crop Recommendation System, a cutting-edge machine learning application designed to empower farmers and agricultural professionals. This system analyzes various environmental and soil conditions to provide precise, data-driven suggestions for optimal crop selection. Our goal is to help you boost yields, increase profitability, and make more informed decisions for a sustainable future in agriculture.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1284685"/>
            <a:ext cx="16193690" cy="178861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Understanding the Core Problem: Suboptimal Crop Selection</a:t>
            </a:r>
          </a:p>
        </p:txBody>
      </p:sp>
      <p:sp>
        <p:nvSpPr>
          <p:cNvPr id="6" name="TextBox 6"/>
          <p:cNvSpPr txBox="1"/>
          <p:nvPr/>
        </p:nvSpPr>
        <p:spPr>
          <a:xfrm>
            <a:off x="1047155" y="3802112"/>
            <a:ext cx="5208783" cy="430212"/>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Traditional Challenges</a:t>
            </a:r>
          </a:p>
        </p:txBody>
      </p:sp>
      <p:sp>
        <p:nvSpPr>
          <p:cNvPr id="7" name="TextBox 7"/>
          <p:cNvSpPr txBox="1"/>
          <p:nvPr/>
        </p:nvSpPr>
        <p:spPr>
          <a:xfrm>
            <a:off x="1047155" y="4464992"/>
            <a:ext cx="7731919" cy="248915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Farmers often rely on historical practices, intuition, or limited local knowledge for crop selection. This can lead to suboptimal yields, increased resource waste, and reduced profitability due to crops not being ideally suited for specific conditions.</a:t>
            </a:r>
          </a:p>
        </p:txBody>
      </p:sp>
      <p:sp>
        <p:nvSpPr>
          <p:cNvPr id="8" name="TextBox 8"/>
          <p:cNvSpPr txBox="1"/>
          <p:nvPr/>
        </p:nvSpPr>
        <p:spPr>
          <a:xfrm>
            <a:off x="1047155" y="7128122"/>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Over-reliance on experience</a:t>
            </a:r>
          </a:p>
        </p:txBody>
      </p:sp>
      <p:sp>
        <p:nvSpPr>
          <p:cNvPr id="9" name="TextBox 9"/>
          <p:cNvSpPr txBox="1"/>
          <p:nvPr/>
        </p:nvSpPr>
        <p:spPr>
          <a:xfrm>
            <a:off x="1047155" y="7711529"/>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Limited data analysis capabilities</a:t>
            </a:r>
          </a:p>
        </p:txBody>
      </p:sp>
      <p:sp>
        <p:nvSpPr>
          <p:cNvPr id="10" name="TextBox 10"/>
          <p:cNvSpPr txBox="1"/>
          <p:nvPr/>
        </p:nvSpPr>
        <p:spPr>
          <a:xfrm>
            <a:off x="1047155" y="8294935"/>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Risk of crop failure</a:t>
            </a:r>
          </a:p>
        </p:txBody>
      </p:sp>
      <p:sp>
        <p:nvSpPr>
          <p:cNvPr id="11" name="TextBox 11"/>
          <p:cNvSpPr txBox="1"/>
          <p:nvPr/>
        </p:nvSpPr>
        <p:spPr>
          <a:xfrm>
            <a:off x="9518451" y="3802112"/>
            <a:ext cx="4700734" cy="430212"/>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Impacts of Mismanagement</a:t>
            </a:r>
          </a:p>
        </p:txBody>
      </p:sp>
      <p:sp>
        <p:nvSpPr>
          <p:cNvPr id="12" name="TextBox 12"/>
          <p:cNvSpPr txBox="1"/>
          <p:nvPr/>
        </p:nvSpPr>
        <p:spPr>
          <a:xfrm>
            <a:off x="9518451" y="4464992"/>
            <a:ext cx="7731919" cy="248915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Incorrect crop choices can deplete soil nutrients, exacerbate water scarcity, and increase susceptibility to pests and diseases. The long-term effects include soil degradation, decreased productivity, and significant financial losses for farmers.</a:t>
            </a:r>
          </a:p>
        </p:txBody>
      </p:sp>
      <p:sp>
        <p:nvSpPr>
          <p:cNvPr id="13" name="TextBox 13"/>
          <p:cNvSpPr txBox="1"/>
          <p:nvPr/>
        </p:nvSpPr>
        <p:spPr>
          <a:xfrm>
            <a:off x="9518451" y="7128122"/>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Environmental degradation</a:t>
            </a:r>
          </a:p>
        </p:txBody>
      </p:sp>
      <p:sp>
        <p:nvSpPr>
          <p:cNvPr id="14" name="TextBox 14"/>
          <p:cNvSpPr txBox="1"/>
          <p:nvPr/>
        </p:nvSpPr>
        <p:spPr>
          <a:xfrm>
            <a:off x="9518451" y="7711529"/>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Economic instability</a:t>
            </a:r>
          </a:p>
        </p:txBody>
      </p:sp>
      <p:sp>
        <p:nvSpPr>
          <p:cNvPr id="15" name="TextBox 15"/>
          <p:cNvSpPr txBox="1"/>
          <p:nvPr/>
        </p:nvSpPr>
        <p:spPr>
          <a:xfrm>
            <a:off x="9518451" y="8294935"/>
            <a:ext cx="7731919" cy="574030"/>
          </a:xfrm>
          <a:prstGeom prst="rect">
            <a:avLst/>
          </a:prstGeom>
        </p:spPr>
        <p:txBody>
          <a:bodyPr lIns="0" tIns="0" rIns="0" bIns="0" rtlCol="0" anchor="t">
            <a:spAutoFit/>
          </a:bodyPr>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Reduced food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12720" y="908894"/>
            <a:ext cx="9720560" cy="1465064"/>
          </a:xfrm>
          <a:prstGeom prst="rect">
            <a:avLst/>
          </a:prstGeom>
        </p:spPr>
        <p:txBody>
          <a:bodyPr lIns="0" tIns="0" rIns="0" bIns="0" rtlCol="0" anchor="t">
            <a:spAutoFit/>
          </a:bodyPr>
          <a:lstStyle/>
          <a:p>
            <a:pPr algn="l">
              <a:lnSpc>
                <a:spcPts val="5625"/>
              </a:lnSpc>
            </a:pPr>
            <a:r>
              <a:rPr lang="en-US" sz="4499" b="1">
                <a:solidFill>
                  <a:srgbClr val="00002E"/>
                </a:solidFill>
                <a:latin typeface="Nunito Bold"/>
                <a:ea typeface="Nunito Bold"/>
                <a:cs typeface="Nunito Bold"/>
                <a:sym typeface="Nunito Bold"/>
              </a:rPr>
              <a:t>Introducing the Crop Recommendation System</a:t>
            </a:r>
          </a:p>
        </p:txBody>
      </p:sp>
      <p:sp>
        <p:nvSpPr>
          <p:cNvPr id="7" name="TextBox 7"/>
          <p:cNvSpPr txBox="1"/>
          <p:nvPr/>
        </p:nvSpPr>
        <p:spPr>
          <a:xfrm>
            <a:off x="7712720" y="2673549"/>
            <a:ext cx="9720560" cy="162937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The Crop Recommendation System is an innovative machine learning solution engineered to guide farmers in selecting the most appropriate crops for their specific conditions. By integrating diverse environmental and soil data, the system generates personalized recommendations, fostering enhanced productivity and economic viability.</a:t>
            </a:r>
          </a:p>
        </p:txBody>
      </p:sp>
      <p:sp>
        <p:nvSpPr>
          <p:cNvPr id="8" name="Freeform 8" descr="preencoded.png"/>
          <p:cNvSpPr/>
          <p:nvPr/>
        </p:nvSpPr>
        <p:spPr>
          <a:xfrm>
            <a:off x="7712720" y="4577655"/>
            <a:ext cx="610492" cy="610492"/>
          </a:xfrm>
          <a:custGeom>
            <a:avLst/>
            <a:gdLst/>
            <a:ahLst/>
            <a:cxnLst/>
            <a:rect l="l" t="t" r="r" b="b"/>
            <a:pathLst>
              <a:path w="610492" h="610492">
                <a:moveTo>
                  <a:pt x="0" y="0"/>
                </a:moveTo>
                <a:lnTo>
                  <a:pt x="610492" y="0"/>
                </a:lnTo>
                <a:lnTo>
                  <a:pt x="610492" y="610492"/>
                </a:lnTo>
                <a:lnTo>
                  <a:pt x="0" y="610492"/>
                </a:lnTo>
                <a:lnTo>
                  <a:pt x="0" y="0"/>
                </a:lnTo>
                <a:close/>
              </a:path>
            </a:pathLst>
          </a:custGeom>
          <a:blipFill>
            <a:blip r:embed="rId5"/>
            <a:stretch>
              <a:fillRect/>
            </a:stretch>
          </a:blipFill>
        </p:spPr>
      </p:sp>
      <p:sp>
        <p:nvSpPr>
          <p:cNvPr id="9" name="TextBox 9"/>
          <p:cNvSpPr txBox="1"/>
          <p:nvPr/>
        </p:nvSpPr>
        <p:spPr>
          <a:xfrm>
            <a:off x="7712720" y="5413325"/>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Optimized Yields</a:t>
            </a:r>
          </a:p>
        </p:txBody>
      </p:sp>
      <p:sp>
        <p:nvSpPr>
          <p:cNvPr id="10" name="TextBox 10"/>
          <p:cNvSpPr txBox="1"/>
          <p:nvPr/>
        </p:nvSpPr>
        <p:spPr>
          <a:xfrm>
            <a:off x="7712720"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Select crops that thrive in your specific conditions.</a:t>
            </a:r>
          </a:p>
        </p:txBody>
      </p:sp>
      <p:sp>
        <p:nvSpPr>
          <p:cNvPr id="11" name="Freeform 11" descr="preencoded.png"/>
          <p:cNvSpPr/>
          <p:nvPr/>
        </p:nvSpPr>
        <p:spPr>
          <a:xfrm>
            <a:off x="11054655" y="4577655"/>
            <a:ext cx="610493" cy="610492"/>
          </a:xfrm>
          <a:custGeom>
            <a:avLst/>
            <a:gdLst/>
            <a:ahLst/>
            <a:cxnLst/>
            <a:rect l="l" t="t" r="r" b="b"/>
            <a:pathLst>
              <a:path w="610493" h="610492">
                <a:moveTo>
                  <a:pt x="0" y="0"/>
                </a:moveTo>
                <a:lnTo>
                  <a:pt x="610492" y="0"/>
                </a:lnTo>
                <a:lnTo>
                  <a:pt x="610492" y="610492"/>
                </a:lnTo>
                <a:lnTo>
                  <a:pt x="0" y="610492"/>
                </a:lnTo>
                <a:lnTo>
                  <a:pt x="0" y="0"/>
                </a:lnTo>
                <a:close/>
              </a:path>
            </a:pathLst>
          </a:custGeom>
          <a:blipFill>
            <a:blip r:embed="rId6"/>
            <a:stretch>
              <a:fillRect/>
            </a:stretch>
          </a:blipFill>
        </p:spPr>
      </p:sp>
      <p:sp>
        <p:nvSpPr>
          <p:cNvPr id="12" name="TextBox 12"/>
          <p:cNvSpPr txBox="1"/>
          <p:nvPr/>
        </p:nvSpPr>
        <p:spPr>
          <a:xfrm>
            <a:off x="11054655" y="5413325"/>
            <a:ext cx="3952429" cy="357188"/>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Increased Profitability</a:t>
            </a:r>
          </a:p>
        </p:txBody>
      </p:sp>
      <p:sp>
        <p:nvSpPr>
          <p:cNvPr id="13" name="TextBox 13"/>
          <p:cNvSpPr txBox="1"/>
          <p:nvPr/>
        </p:nvSpPr>
        <p:spPr>
          <a:xfrm>
            <a:off x="11054655"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Maximize returns by making data-driven choices.</a:t>
            </a:r>
          </a:p>
        </p:txBody>
      </p:sp>
      <p:sp>
        <p:nvSpPr>
          <p:cNvPr id="14" name="Freeform 14" descr="preencoded.png"/>
          <p:cNvSpPr/>
          <p:nvPr/>
        </p:nvSpPr>
        <p:spPr>
          <a:xfrm>
            <a:off x="14396591" y="4577655"/>
            <a:ext cx="610492" cy="610492"/>
          </a:xfrm>
          <a:custGeom>
            <a:avLst/>
            <a:gdLst/>
            <a:ahLst/>
            <a:cxnLst/>
            <a:rect l="l" t="t" r="r" b="b"/>
            <a:pathLst>
              <a:path w="610492" h="610492">
                <a:moveTo>
                  <a:pt x="0" y="0"/>
                </a:moveTo>
                <a:lnTo>
                  <a:pt x="610493" y="0"/>
                </a:lnTo>
                <a:lnTo>
                  <a:pt x="610493" y="610492"/>
                </a:lnTo>
                <a:lnTo>
                  <a:pt x="0" y="610492"/>
                </a:lnTo>
                <a:lnTo>
                  <a:pt x="0" y="0"/>
                </a:lnTo>
                <a:close/>
              </a:path>
            </a:pathLst>
          </a:custGeom>
          <a:blipFill>
            <a:blip r:embed="rId7"/>
            <a:stretch>
              <a:fillRect/>
            </a:stretch>
          </a:blipFill>
        </p:spPr>
      </p:sp>
      <p:sp>
        <p:nvSpPr>
          <p:cNvPr id="15" name="TextBox 15"/>
          <p:cNvSpPr txBox="1"/>
          <p:nvPr/>
        </p:nvSpPr>
        <p:spPr>
          <a:xfrm>
            <a:off x="14396591" y="5413325"/>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Sustainable Practices</a:t>
            </a:r>
          </a:p>
        </p:txBody>
      </p:sp>
      <p:sp>
        <p:nvSpPr>
          <p:cNvPr id="16" name="TextBox 16"/>
          <p:cNvSpPr txBox="1"/>
          <p:nvPr/>
        </p:nvSpPr>
        <p:spPr>
          <a:xfrm>
            <a:off x="14396591" y="587127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Promote ecological balance and soil health.</a:t>
            </a:r>
          </a:p>
        </p:txBody>
      </p:sp>
      <p:sp>
        <p:nvSpPr>
          <p:cNvPr id="17" name="Freeform 17" descr="preencoded.png"/>
          <p:cNvSpPr/>
          <p:nvPr/>
        </p:nvSpPr>
        <p:spPr>
          <a:xfrm>
            <a:off x="7712720" y="7207746"/>
            <a:ext cx="610492" cy="610492"/>
          </a:xfrm>
          <a:custGeom>
            <a:avLst/>
            <a:gdLst/>
            <a:ahLst/>
            <a:cxnLst/>
            <a:rect l="l" t="t" r="r" b="b"/>
            <a:pathLst>
              <a:path w="610492" h="610492">
                <a:moveTo>
                  <a:pt x="0" y="0"/>
                </a:moveTo>
                <a:lnTo>
                  <a:pt x="610492" y="0"/>
                </a:lnTo>
                <a:lnTo>
                  <a:pt x="610492" y="610493"/>
                </a:lnTo>
                <a:lnTo>
                  <a:pt x="0" y="610493"/>
                </a:lnTo>
                <a:lnTo>
                  <a:pt x="0" y="0"/>
                </a:lnTo>
                <a:close/>
              </a:path>
            </a:pathLst>
          </a:custGeom>
          <a:blipFill>
            <a:blip r:embed="rId8"/>
            <a:stretch>
              <a:fillRect/>
            </a:stretch>
          </a:blipFill>
        </p:spPr>
      </p:sp>
      <p:sp>
        <p:nvSpPr>
          <p:cNvPr id="18" name="TextBox 18"/>
          <p:cNvSpPr txBox="1"/>
          <p:nvPr/>
        </p:nvSpPr>
        <p:spPr>
          <a:xfrm>
            <a:off x="7712720" y="8043416"/>
            <a:ext cx="2873276" cy="378173"/>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Informed Decisions</a:t>
            </a:r>
          </a:p>
        </p:txBody>
      </p:sp>
      <p:sp>
        <p:nvSpPr>
          <p:cNvPr id="19" name="TextBox 19"/>
          <p:cNvSpPr txBox="1"/>
          <p:nvPr/>
        </p:nvSpPr>
        <p:spPr>
          <a:xfrm>
            <a:off x="7712720" y="8501360"/>
            <a:ext cx="3036689" cy="848022"/>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Leverage predictive models for precise guidance.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914400"/>
            <a:ext cx="14482612" cy="860425"/>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Key Factors Influencing Crop Suitability</a:t>
            </a:r>
          </a:p>
        </p:txBody>
      </p:sp>
      <p:sp>
        <p:nvSpPr>
          <p:cNvPr id="6" name="TextBox 6"/>
          <p:cNvSpPr txBox="1"/>
          <p:nvPr/>
        </p:nvSpPr>
        <p:spPr>
          <a:xfrm>
            <a:off x="1047155" y="2326184"/>
            <a:ext cx="16193690"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Our system meticulously analyzes a comprehensive suite of environmental and soil parameters to deliver highly accurate crop recommendations. Understanding these factors is crucial for successful cultivation and optimal resource allocation.</a:t>
            </a:r>
          </a:p>
        </p:txBody>
      </p:sp>
      <p:sp>
        <p:nvSpPr>
          <p:cNvPr id="7" name="TextBox 7"/>
          <p:cNvSpPr txBox="1"/>
          <p:nvPr/>
        </p:nvSpPr>
        <p:spPr>
          <a:xfrm>
            <a:off x="3057525" y="36964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Soil pH</a:t>
            </a:r>
          </a:p>
        </p:txBody>
      </p:sp>
      <p:sp>
        <p:nvSpPr>
          <p:cNvPr id="8" name="TextBox 8"/>
          <p:cNvSpPr txBox="1"/>
          <p:nvPr/>
        </p:nvSpPr>
        <p:spPr>
          <a:xfrm>
            <a:off x="1047155" y="4239666"/>
            <a:ext cx="5530602"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Optimal acidity/alkalinity for nutrient absorption.</a:t>
            </a:r>
          </a:p>
        </p:txBody>
      </p:sp>
      <p:sp>
        <p:nvSpPr>
          <p:cNvPr id="9" name="Freeform 9"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4"/>
            <a:stretch>
              <a:fillRect/>
            </a:stretch>
          </a:blipFill>
        </p:spPr>
      </p:sp>
      <p:grpSp>
        <p:nvGrpSpPr>
          <p:cNvPr id="10" name="Group 10"/>
          <p:cNvGrpSpPr/>
          <p:nvPr/>
        </p:nvGrpSpPr>
        <p:grpSpPr>
          <a:xfrm>
            <a:off x="7664649" y="4251572"/>
            <a:ext cx="776585" cy="776585"/>
            <a:chOff x="0" y="0"/>
            <a:chExt cx="1035447" cy="1035447"/>
          </a:xfrm>
        </p:grpSpPr>
        <p:sp>
          <p:nvSpPr>
            <p:cNvPr id="11" name="Freeform 11"/>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2" name="Freeform 12"/>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13" name="Freeform 13" descr="preencoded.png"/>
          <p:cNvSpPr/>
          <p:nvPr/>
        </p:nvSpPr>
        <p:spPr>
          <a:xfrm>
            <a:off x="7884616"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5"/>
            <a:stretch>
              <a:fillRect t="-272" b="-272"/>
            </a:stretch>
          </a:blipFill>
        </p:spPr>
      </p:sp>
      <p:sp>
        <p:nvSpPr>
          <p:cNvPr id="14" name="TextBox 14"/>
          <p:cNvSpPr txBox="1"/>
          <p:nvPr/>
        </p:nvSpPr>
        <p:spPr>
          <a:xfrm>
            <a:off x="11710244" y="36964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Climate</a:t>
            </a:r>
          </a:p>
        </p:txBody>
      </p:sp>
      <p:sp>
        <p:nvSpPr>
          <p:cNvPr id="15" name="TextBox 15"/>
          <p:cNvSpPr txBox="1"/>
          <p:nvPr/>
        </p:nvSpPr>
        <p:spPr>
          <a:xfrm>
            <a:off x="11710244" y="4239666"/>
            <a:ext cx="5530602"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Regional weather patterns, seasons, and temperature ranges.</a:t>
            </a:r>
          </a:p>
        </p:txBody>
      </p:sp>
      <p:sp>
        <p:nvSpPr>
          <p:cNvPr id="16" name="Freeform 16"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6"/>
            <a:stretch>
              <a:fillRect/>
            </a:stretch>
          </a:blipFill>
        </p:spPr>
      </p:sp>
      <p:grpSp>
        <p:nvGrpSpPr>
          <p:cNvPr id="17" name="Group 17"/>
          <p:cNvGrpSpPr/>
          <p:nvPr/>
        </p:nvGrpSpPr>
        <p:grpSpPr>
          <a:xfrm>
            <a:off x="9846618" y="4251572"/>
            <a:ext cx="776585" cy="776585"/>
            <a:chOff x="0" y="0"/>
            <a:chExt cx="1035447" cy="1035447"/>
          </a:xfrm>
        </p:grpSpPr>
        <p:sp>
          <p:nvSpPr>
            <p:cNvPr id="18" name="Freeform 18"/>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19" name="Freeform 19"/>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20" name="Freeform 20" descr="preencoded.png"/>
          <p:cNvSpPr/>
          <p:nvPr/>
        </p:nvSpPr>
        <p:spPr>
          <a:xfrm>
            <a:off x="10066585" y="442942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7"/>
            <a:stretch>
              <a:fillRect t="-272" b="-272"/>
            </a:stretch>
          </a:blipFill>
        </p:spPr>
      </p:sp>
      <p:sp>
        <p:nvSpPr>
          <p:cNvPr id="21" name="TextBox 21"/>
          <p:cNvSpPr txBox="1"/>
          <p:nvPr/>
        </p:nvSpPr>
        <p:spPr>
          <a:xfrm>
            <a:off x="12009536" y="57221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Rainfall</a:t>
            </a:r>
          </a:p>
        </p:txBody>
      </p:sp>
      <p:sp>
        <p:nvSpPr>
          <p:cNvPr id="22" name="TextBox 22"/>
          <p:cNvSpPr txBox="1"/>
          <p:nvPr/>
        </p:nvSpPr>
        <p:spPr>
          <a:xfrm>
            <a:off x="12009536" y="6265366"/>
            <a:ext cx="5231309"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Average precipitation levels and distribution.</a:t>
            </a:r>
          </a:p>
        </p:txBody>
      </p:sp>
      <p:sp>
        <p:nvSpPr>
          <p:cNvPr id="23" name="Freeform 23"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8"/>
            <a:stretch>
              <a:fillRect/>
            </a:stretch>
          </a:blipFill>
        </p:spPr>
      </p:sp>
      <p:grpSp>
        <p:nvGrpSpPr>
          <p:cNvPr id="24" name="Group 24"/>
          <p:cNvGrpSpPr/>
          <p:nvPr/>
        </p:nvGrpSpPr>
        <p:grpSpPr>
          <a:xfrm>
            <a:off x="10937676" y="6141392"/>
            <a:ext cx="776585" cy="776585"/>
            <a:chOff x="0" y="0"/>
            <a:chExt cx="1035447" cy="1035447"/>
          </a:xfrm>
        </p:grpSpPr>
        <p:sp>
          <p:nvSpPr>
            <p:cNvPr id="25" name="Freeform 25"/>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26" name="Freeform 26"/>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27" name="Freeform 27" descr="preencoded.png"/>
          <p:cNvSpPr/>
          <p:nvPr/>
        </p:nvSpPr>
        <p:spPr>
          <a:xfrm>
            <a:off x="11157645"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9"/>
            <a:stretch>
              <a:fillRect t="-272" b="-272"/>
            </a:stretch>
          </a:blipFill>
        </p:spPr>
      </p:sp>
      <p:sp>
        <p:nvSpPr>
          <p:cNvPr id="28" name="TextBox 28"/>
          <p:cNvSpPr txBox="1"/>
          <p:nvPr/>
        </p:nvSpPr>
        <p:spPr>
          <a:xfrm>
            <a:off x="11710244" y="7747844"/>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Temperature</a:t>
            </a:r>
          </a:p>
        </p:txBody>
      </p:sp>
      <p:sp>
        <p:nvSpPr>
          <p:cNvPr id="29" name="TextBox 29"/>
          <p:cNvSpPr txBox="1"/>
          <p:nvPr/>
        </p:nvSpPr>
        <p:spPr>
          <a:xfrm>
            <a:off x="11710244" y="8291066"/>
            <a:ext cx="5530602"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Daily and seasonal temperature fluctuations.</a:t>
            </a:r>
          </a:p>
        </p:txBody>
      </p:sp>
      <p:sp>
        <p:nvSpPr>
          <p:cNvPr id="30" name="Freeform 30"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0"/>
            <a:stretch>
              <a:fillRect/>
            </a:stretch>
          </a:blipFill>
        </p:spPr>
      </p:sp>
      <p:grpSp>
        <p:nvGrpSpPr>
          <p:cNvPr id="31" name="Group 31"/>
          <p:cNvGrpSpPr/>
          <p:nvPr/>
        </p:nvGrpSpPr>
        <p:grpSpPr>
          <a:xfrm>
            <a:off x="9846618" y="8031064"/>
            <a:ext cx="776585" cy="776585"/>
            <a:chOff x="0" y="0"/>
            <a:chExt cx="1035447" cy="1035447"/>
          </a:xfrm>
        </p:grpSpPr>
        <p:sp>
          <p:nvSpPr>
            <p:cNvPr id="32" name="Freeform 32"/>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33" name="Freeform 33"/>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2D4DF2"/>
            </a:solidFill>
          </p:spPr>
        </p:sp>
      </p:grpSp>
      <p:sp>
        <p:nvSpPr>
          <p:cNvPr id="34" name="Freeform 34" descr="preencoded.png"/>
          <p:cNvSpPr/>
          <p:nvPr/>
        </p:nvSpPr>
        <p:spPr>
          <a:xfrm>
            <a:off x="10066585"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1"/>
            <a:stretch>
              <a:fillRect t="-272" b="-272"/>
            </a:stretch>
          </a:blipFill>
        </p:spPr>
      </p:sp>
      <p:sp>
        <p:nvSpPr>
          <p:cNvPr id="35" name="TextBox 35"/>
          <p:cNvSpPr txBox="1"/>
          <p:nvPr/>
        </p:nvSpPr>
        <p:spPr>
          <a:xfrm>
            <a:off x="3057525" y="77478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Humidity</a:t>
            </a:r>
          </a:p>
        </p:txBody>
      </p:sp>
      <p:sp>
        <p:nvSpPr>
          <p:cNvPr id="36" name="TextBox 36"/>
          <p:cNvSpPr txBox="1"/>
          <p:nvPr/>
        </p:nvSpPr>
        <p:spPr>
          <a:xfrm>
            <a:off x="1047155" y="8291066"/>
            <a:ext cx="5530602"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Moisture content in the air affecting plant health.</a:t>
            </a:r>
          </a:p>
        </p:txBody>
      </p:sp>
      <p:sp>
        <p:nvSpPr>
          <p:cNvPr id="37" name="Freeform 37"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2"/>
            <a:stretch>
              <a:fillRect/>
            </a:stretch>
          </a:blipFill>
        </p:spPr>
      </p:sp>
      <p:grpSp>
        <p:nvGrpSpPr>
          <p:cNvPr id="38" name="Group 38"/>
          <p:cNvGrpSpPr/>
          <p:nvPr/>
        </p:nvGrpSpPr>
        <p:grpSpPr>
          <a:xfrm>
            <a:off x="7664649" y="8031064"/>
            <a:ext cx="776585" cy="776585"/>
            <a:chOff x="0" y="0"/>
            <a:chExt cx="1035447" cy="1035447"/>
          </a:xfrm>
        </p:grpSpPr>
        <p:sp>
          <p:nvSpPr>
            <p:cNvPr id="39" name="Freeform 39"/>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0" name="Freeform 40"/>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018CE1"/>
            </a:solidFill>
          </p:spPr>
        </p:sp>
      </p:grpSp>
      <p:sp>
        <p:nvSpPr>
          <p:cNvPr id="41" name="Freeform 41" descr="preencoded.png"/>
          <p:cNvSpPr/>
          <p:nvPr/>
        </p:nvSpPr>
        <p:spPr>
          <a:xfrm>
            <a:off x="7884616" y="820891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3"/>
            <a:stretch>
              <a:fillRect t="-272" b="-272"/>
            </a:stretch>
          </a:blipFill>
        </p:spPr>
      </p:sp>
      <p:sp>
        <p:nvSpPr>
          <p:cNvPr id="42" name="TextBox 42"/>
          <p:cNvSpPr txBox="1"/>
          <p:nvPr/>
        </p:nvSpPr>
        <p:spPr>
          <a:xfrm>
            <a:off x="2758231" y="5722144"/>
            <a:ext cx="3520231" cy="458986"/>
          </a:xfrm>
          <a:prstGeom prst="rect">
            <a:avLst/>
          </a:prstGeom>
        </p:spPr>
        <p:txBody>
          <a:bodyPr lIns="0" tIns="0" rIns="0" bIns="0" rtlCol="0" anchor="t">
            <a:spAutoFit/>
          </a:bodyPr>
          <a:lstStyle/>
          <a:p>
            <a:pPr algn="r">
              <a:lnSpc>
                <a:spcPts val="3437"/>
              </a:lnSpc>
            </a:pPr>
            <a:r>
              <a:rPr lang="en-US" sz="2750" b="1">
                <a:solidFill>
                  <a:srgbClr val="00002E"/>
                </a:solidFill>
                <a:latin typeface="Nunito Bold"/>
                <a:ea typeface="Nunito Bold"/>
                <a:cs typeface="Nunito Bold"/>
                <a:sym typeface="Nunito Bold"/>
              </a:rPr>
              <a:t>Soil Type</a:t>
            </a:r>
          </a:p>
        </p:txBody>
      </p:sp>
      <p:sp>
        <p:nvSpPr>
          <p:cNvPr id="43" name="TextBox 43"/>
          <p:cNvSpPr txBox="1"/>
          <p:nvPr/>
        </p:nvSpPr>
        <p:spPr>
          <a:xfrm>
            <a:off x="1047155" y="6265366"/>
            <a:ext cx="5231309" cy="1052810"/>
          </a:xfrm>
          <a:prstGeom prst="rect">
            <a:avLst/>
          </a:prstGeom>
        </p:spPr>
        <p:txBody>
          <a:bodyPr lIns="0" tIns="0" rIns="0" bIns="0" rtlCol="0" anchor="t">
            <a:spAutoFit/>
          </a:bodyPr>
          <a:lstStyle/>
          <a:p>
            <a:pPr algn="r">
              <a:lnSpc>
                <a:spcPts val="3750"/>
              </a:lnSpc>
            </a:pPr>
            <a:r>
              <a:rPr lang="en-US" sz="2312">
                <a:solidFill>
                  <a:srgbClr val="00002E"/>
                </a:solidFill>
                <a:latin typeface="PT Sans"/>
                <a:ea typeface="PT Sans"/>
                <a:cs typeface="PT Sans"/>
                <a:sym typeface="PT Sans"/>
              </a:rPr>
              <a:t>Texture, composition, and nutrient content of the soil.</a:t>
            </a:r>
          </a:p>
        </p:txBody>
      </p:sp>
      <p:sp>
        <p:nvSpPr>
          <p:cNvPr id="44" name="Freeform 44" descr="preencoded.png"/>
          <p:cNvSpPr/>
          <p:nvPr/>
        </p:nvSpPr>
        <p:spPr>
          <a:xfrm>
            <a:off x="6876901" y="4262586"/>
            <a:ext cx="4534198" cy="4534197"/>
          </a:xfrm>
          <a:custGeom>
            <a:avLst/>
            <a:gdLst/>
            <a:ahLst/>
            <a:cxnLst/>
            <a:rect l="l" t="t" r="r" b="b"/>
            <a:pathLst>
              <a:path w="4534198" h="4534197">
                <a:moveTo>
                  <a:pt x="0" y="0"/>
                </a:moveTo>
                <a:lnTo>
                  <a:pt x="4534198" y="0"/>
                </a:lnTo>
                <a:lnTo>
                  <a:pt x="4534198" y="4534198"/>
                </a:lnTo>
                <a:lnTo>
                  <a:pt x="0" y="4534198"/>
                </a:lnTo>
                <a:lnTo>
                  <a:pt x="0" y="0"/>
                </a:lnTo>
                <a:close/>
              </a:path>
            </a:pathLst>
          </a:custGeom>
          <a:blipFill>
            <a:blip r:embed="rId14"/>
            <a:stretch>
              <a:fillRect/>
            </a:stretch>
          </a:blipFill>
        </p:spPr>
      </p:sp>
      <p:grpSp>
        <p:nvGrpSpPr>
          <p:cNvPr id="45" name="Group 45"/>
          <p:cNvGrpSpPr/>
          <p:nvPr/>
        </p:nvGrpSpPr>
        <p:grpSpPr>
          <a:xfrm>
            <a:off x="6573590" y="6141392"/>
            <a:ext cx="776585" cy="776585"/>
            <a:chOff x="0" y="0"/>
            <a:chExt cx="1035447" cy="1035447"/>
          </a:xfrm>
        </p:grpSpPr>
        <p:sp>
          <p:nvSpPr>
            <p:cNvPr id="46" name="Freeform 46"/>
            <p:cNvSpPr/>
            <p:nvPr/>
          </p:nvSpPr>
          <p:spPr>
            <a:xfrm>
              <a:off x="19050" y="19050"/>
              <a:ext cx="997331" cy="997331"/>
            </a:xfrm>
            <a:custGeom>
              <a:avLst/>
              <a:gdLst/>
              <a:ahLst/>
              <a:cxnLst/>
              <a:rect l="l" t="t" r="r" b="b"/>
              <a:pathLst>
                <a:path w="997331" h="997331">
                  <a:moveTo>
                    <a:pt x="0" y="498729"/>
                  </a:moveTo>
                  <a:cubicBezTo>
                    <a:pt x="0" y="223266"/>
                    <a:pt x="223266" y="0"/>
                    <a:pt x="498729" y="0"/>
                  </a:cubicBezTo>
                  <a:cubicBezTo>
                    <a:pt x="774192" y="0"/>
                    <a:pt x="997331" y="223266"/>
                    <a:pt x="997331" y="498729"/>
                  </a:cubicBezTo>
                  <a:cubicBezTo>
                    <a:pt x="997331" y="774192"/>
                    <a:pt x="774065" y="997331"/>
                    <a:pt x="498729" y="997331"/>
                  </a:cubicBezTo>
                  <a:cubicBezTo>
                    <a:pt x="223393" y="997331"/>
                    <a:pt x="0" y="774065"/>
                    <a:pt x="0" y="498729"/>
                  </a:cubicBezTo>
                  <a:close/>
                </a:path>
              </a:pathLst>
            </a:custGeom>
            <a:solidFill>
              <a:srgbClr val="F3F3FF"/>
            </a:solidFill>
          </p:spPr>
        </p:sp>
        <p:sp>
          <p:nvSpPr>
            <p:cNvPr id="47" name="Freeform 47"/>
            <p:cNvSpPr/>
            <p:nvPr/>
          </p:nvSpPr>
          <p:spPr>
            <a:xfrm>
              <a:off x="0" y="0"/>
              <a:ext cx="1035431" cy="1035558"/>
            </a:xfrm>
            <a:custGeom>
              <a:avLst/>
              <a:gdLst/>
              <a:ahLst/>
              <a:cxnLst/>
              <a:rect l="l" t="t" r="r" b="b"/>
              <a:pathLst>
                <a:path w="1035431" h="1035558">
                  <a:moveTo>
                    <a:pt x="0" y="517779"/>
                  </a:moveTo>
                  <a:cubicBezTo>
                    <a:pt x="0" y="231775"/>
                    <a:pt x="231775" y="0"/>
                    <a:pt x="517779" y="0"/>
                  </a:cubicBezTo>
                  <a:cubicBezTo>
                    <a:pt x="519684" y="0"/>
                    <a:pt x="521589" y="254"/>
                    <a:pt x="523494" y="889"/>
                  </a:cubicBezTo>
                  <a:lnTo>
                    <a:pt x="517779" y="19050"/>
                  </a:lnTo>
                  <a:lnTo>
                    <a:pt x="517779" y="0"/>
                  </a:lnTo>
                  <a:lnTo>
                    <a:pt x="517779" y="19050"/>
                  </a:lnTo>
                  <a:lnTo>
                    <a:pt x="517779" y="0"/>
                  </a:lnTo>
                  <a:cubicBezTo>
                    <a:pt x="803656" y="0"/>
                    <a:pt x="1035431" y="231775"/>
                    <a:pt x="1035431" y="517779"/>
                  </a:cubicBezTo>
                  <a:cubicBezTo>
                    <a:pt x="1035431" y="522859"/>
                    <a:pt x="1033399" y="527685"/>
                    <a:pt x="1029843" y="531241"/>
                  </a:cubicBezTo>
                  <a:lnTo>
                    <a:pt x="1016381" y="517779"/>
                  </a:lnTo>
                  <a:lnTo>
                    <a:pt x="1035431" y="517779"/>
                  </a:lnTo>
                  <a:cubicBezTo>
                    <a:pt x="1035431" y="803656"/>
                    <a:pt x="803656" y="1035558"/>
                    <a:pt x="517652" y="1035558"/>
                  </a:cubicBezTo>
                  <a:lnTo>
                    <a:pt x="517652" y="1016508"/>
                  </a:lnTo>
                  <a:lnTo>
                    <a:pt x="517652" y="997458"/>
                  </a:lnTo>
                  <a:lnTo>
                    <a:pt x="517652" y="1016508"/>
                  </a:lnTo>
                  <a:lnTo>
                    <a:pt x="517652" y="1035558"/>
                  </a:lnTo>
                  <a:cubicBezTo>
                    <a:pt x="231775" y="1035431"/>
                    <a:pt x="0" y="803656"/>
                    <a:pt x="0" y="517779"/>
                  </a:cubicBezTo>
                  <a:cubicBezTo>
                    <a:pt x="0" y="507238"/>
                    <a:pt x="8509" y="498729"/>
                    <a:pt x="19050" y="498729"/>
                  </a:cubicBezTo>
                  <a:lnTo>
                    <a:pt x="19050" y="517779"/>
                  </a:lnTo>
                  <a:lnTo>
                    <a:pt x="0" y="517779"/>
                  </a:lnTo>
                  <a:moveTo>
                    <a:pt x="38100" y="517779"/>
                  </a:moveTo>
                  <a:cubicBezTo>
                    <a:pt x="38100" y="528320"/>
                    <a:pt x="29591" y="536829"/>
                    <a:pt x="19050" y="536829"/>
                  </a:cubicBezTo>
                  <a:lnTo>
                    <a:pt x="19050" y="517779"/>
                  </a:lnTo>
                  <a:lnTo>
                    <a:pt x="38100" y="517779"/>
                  </a:lnTo>
                  <a:cubicBezTo>
                    <a:pt x="38100" y="782574"/>
                    <a:pt x="252857" y="997331"/>
                    <a:pt x="517779" y="997331"/>
                  </a:cubicBezTo>
                  <a:cubicBezTo>
                    <a:pt x="528320" y="997331"/>
                    <a:pt x="536829" y="1005840"/>
                    <a:pt x="536829" y="1016381"/>
                  </a:cubicBezTo>
                  <a:cubicBezTo>
                    <a:pt x="536829" y="1026922"/>
                    <a:pt x="528320" y="1035431"/>
                    <a:pt x="517779" y="1035431"/>
                  </a:cubicBezTo>
                  <a:cubicBezTo>
                    <a:pt x="507238" y="1035431"/>
                    <a:pt x="498729" y="1026922"/>
                    <a:pt x="498729" y="1016381"/>
                  </a:cubicBezTo>
                  <a:cubicBezTo>
                    <a:pt x="498729" y="1005840"/>
                    <a:pt x="507238" y="997331"/>
                    <a:pt x="517779" y="997331"/>
                  </a:cubicBezTo>
                  <a:cubicBezTo>
                    <a:pt x="782701" y="997331"/>
                    <a:pt x="997458" y="782574"/>
                    <a:pt x="997458" y="517652"/>
                  </a:cubicBezTo>
                  <a:cubicBezTo>
                    <a:pt x="997458" y="512572"/>
                    <a:pt x="999490" y="507746"/>
                    <a:pt x="1003046" y="504190"/>
                  </a:cubicBezTo>
                  <a:lnTo>
                    <a:pt x="1016508" y="517652"/>
                  </a:lnTo>
                  <a:lnTo>
                    <a:pt x="997458" y="517652"/>
                  </a:lnTo>
                  <a:cubicBezTo>
                    <a:pt x="997331" y="252857"/>
                    <a:pt x="782574" y="38100"/>
                    <a:pt x="517779" y="38100"/>
                  </a:cubicBezTo>
                  <a:cubicBezTo>
                    <a:pt x="515874" y="38100"/>
                    <a:pt x="513969" y="37846"/>
                    <a:pt x="512064" y="37211"/>
                  </a:cubicBezTo>
                  <a:lnTo>
                    <a:pt x="517779" y="19050"/>
                  </a:lnTo>
                  <a:lnTo>
                    <a:pt x="517779" y="38100"/>
                  </a:lnTo>
                  <a:cubicBezTo>
                    <a:pt x="252857" y="38100"/>
                    <a:pt x="38100" y="252857"/>
                    <a:pt x="38100" y="517779"/>
                  </a:cubicBezTo>
                  <a:close/>
                </a:path>
              </a:pathLst>
            </a:custGeom>
            <a:solidFill>
              <a:srgbClr val="DA33BF"/>
            </a:solidFill>
          </p:spPr>
        </p:sp>
      </p:grpSp>
      <p:sp>
        <p:nvSpPr>
          <p:cNvPr id="48" name="Freeform 48" descr="preencoded.png"/>
          <p:cNvSpPr/>
          <p:nvPr/>
        </p:nvSpPr>
        <p:spPr>
          <a:xfrm>
            <a:off x="6793558" y="6319242"/>
            <a:ext cx="336500" cy="420738"/>
          </a:xfrm>
          <a:custGeom>
            <a:avLst/>
            <a:gdLst/>
            <a:ahLst/>
            <a:cxnLst/>
            <a:rect l="l" t="t" r="r" b="b"/>
            <a:pathLst>
              <a:path w="336500" h="420738">
                <a:moveTo>
                  <a:pt x="0" y="0"/>
                </a:moveTo>
                <a:lnTo>
                  <a:pt x="336500" y="0"/>
                </a:lnTo>
                <a:lnTo>
                  <a:pt x="336500" y="420738"/>
                </a:lnTo>
                <a:lnTo>
                  <a:pt x="0" y="420738"/>
                </a:lnTo>
                <a:lnTo>
                  <a:pt x="0" y="0"/>
                </a:lnTo>
                <a:close/>
              </a:path>
            </a:pathLst>
          </a:custGeom>
          <a:blipFill>
            <a:blip r:embed="rId15"/>
            <a:stretch>
              <a:fillRect t="-272" b="-27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782091" y="737741"/>
            <a:ext cx="10119630" cy="644525"/>
          </a:xfrm>
          <a:prstGeom prst="rect">
            <a:avLst/>
          </a:prstGeom>
        </p:spPr>
        <p:txBody>
          <a:bodyPr lIns="0" tIns="0" rIns="0" bIns="0" rtlCol="0" anchor="t">
            <a:spAutoFit/>
          </a:bodyPr>
          <a:lstStyle/>
          <a:p>
            <a:pPr algn="l">
              <a:lnSpc>
                <a:spcPts val="5124"/>
              </a:lnSpc>
            </a:pPr>
            <a:r>
              <a:rPr lang="en-US" sz="4124" b="1">
                <a:solidFill>
                  <a:srgbClr val="00002E"/>
                </a:solidFill>
                <a:latin typeface="Nunito Bold"/>
                <a:ea typeface="Nunito Bold"/>
                <a:cs typeface="Nunito Bold"/>
                <a:sym typeface="Nunito Bold"/>
              </a:rPr>
              <a:t>The System's Operational Workflow</a:t>
            </a:r>
          </a:p>
        </p:txBody>
      </p:sp>
      <p:sp>
        <p:nvSpPr>
          <p:cNvPr id="6" name="TextBox 6"/>
          <p:cNvSpPr txBox="1"/>
          <p:nvPr/>
        </p:nvSpPr>
        <p:spPr>
          <a:xfrm>
            <a:off x="782091" y="1784597"/>
            <a:ext cx="16723816" cy="790872"/>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The Crop Recommendation System operates through a well-defined workflow, ensuring accurate and reliable recommendations. Each stage is critical to transforming raw data into actionable insights for farmers.</a:t>
            </a:r>
          </a:p>
        </p:txBody>
      </p:sp>
      <p:sp>
        <p:nvSpPr>
          <p:cNvPr id="7" name="Freeform 7" descr="preencoded.png"/>
          <p:cNvSpPr/>
          <p:nvPr/>
        </p:nvSpPr>
        <p:spPr>
          <a:xfrm>
            <a:off x="782091" y="2826841"/>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4"/>
            <a:stretch>
              <a:fillRect t="-215" b="-215"/>
            </a:stretch>
          </a:blipFill>
        </p:spPr>
      </p:sp>
      <p:sp>
        <p:nvSpPr>
          <p:cNvPr id="8" name="TextBox 8"/>
          <p:cNvSpPr txBox="1"/>
          <p:nvPr/>
        </p:nvSpPr>
        <p:spPr>
          <a:xfrm>
            <a:off x="2234505" y="3040707"/>
            <a:ext cx="2628751" cy="337989"/>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Input Data Collection</a:t>
            </a:r>
          </a:p>
        </p:txBody>
      </p:sp>
      <p:sp>
        <p:nvSpPr>
          <p:cNvPr id="9" name="TextBox 9"/>
          <p:cNvSpPr txBox="1"/>
          <p:nvPr/>
        </p:nvSpPr>
        <p:spPr>
          <a:xfrm>
            <a:off x="2234505" y="3436441"/>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Users input soil parameters, climate data, and geographic location through a user-friendly interface.</a:t>
            </a:r>
          </a:p>
        </p:txBody>
      </p:sp>
      <p:sp>
        <p:nvSpPr>
          <p:cNvPr id="10" name="Freeform 10" descr="preencoded.png"/>
          <p:cNvSpPr/>
          <p:nvPr/>
        </p:nvSpPr>
        <p:spPr>
          <a:xfrm>
            <a:off x="782091" y="4167485"/>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5"/>
            <a:stretch>
              <a:fillRect t="-215" b="-215"/>
            </a:stretch>
          </a:blipFill>
        </p:spPr>
      </p:sp>
      <p:sp>
        <p:nvSpPr>
          <p:cNvPr id="11" name="TextBox 11"/>
          <p:cNvSpPr txBox="1"/>
          <p:nvPr/>
        </p:nvSpPr>
        <p:spPr>
          <a:xfrm>
            <a:off x="2234505" y="4381351"/>
            <a:ext cx="2628751" cy="337989"/>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Data Preprocessing</a:t>
            </a:r>
          </a:p>
        </p:txBody>
      </p:sp>
      <p:sp>
        <p:nvSpPr>
          <p:cNvPr id="12" name="TextBox 12"/>
          <p:cNvSpPr txBox="1"/>
          <p:nvPr/>
        </p:nvSpPr>
        <p:spPr>
          <a:xfrm>
            <a:off x="2234505" y="4777085"/>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Raw data is cleaned, normalized, and transformed to prepare it for machine learning models, handling missing values and categorical variables.</a:t>
            </a:r>
          </a:p>
        </p:txBody>
      </p:sp>
      <p:sp>
        <p:nvSpPr>
          <p:cNvPr id="13" name="Freeform 13" descr="preencoded.png"/>
          <p:cNvSpPr/>
          <p:nvPr/>
        </p:nvSpPr>
        <p:spPr>
          <a:xfrm>
            <a:off x="782091" y="5508129"/>
            <a:ext cx="1117252" cy="1340644"/>
          </a:xfrm>
          <a:custGeom>
            <a:avLst/>
            <a:gdLst/>
            <a:ahLst/>
            <a:cxnLst/>
            <a:rect l="l" t="t" r="r" b="b"/>
            <a:pathLst>
              <a:path w="1117252" h="1340644">
                <a:moveTo>
                  <a:pt x="0" y="0"/>
                </a:moveTo>
                <a:lnTo>
                  <a:pt x="1117253" y="0"/>
                </a:lnTo>
                <a:lnTo>
                  <a:pt x="1117253" y="1340643"/>
                </a:lnTo>
                <a:lnTo>
                  <a:pt x="0" y="1340643"/>
                </a:lnTo>
                <a:lnTo>
                  <a:pt x="0" y="0"/>
                </a:lnTo>
                <a:close/>
              </a:path>
            </a:pathLst>
          </a:custGeom>
          <a:blipFill>
            <a:blip r:embed="rId6"/>
            <a:stretch>
              <a:fillRect t="-215" b="-215"/>
            </a:stretch>
          </a:blipFill>
        </p:spPr>
      </p:sp>
      <p:sp>
        <p:nvSpPr>
          <p:cNvPr id="14" name="TextBox 14"/>
          <p:cNvSpPr txBox="1"/>
          <p:nvPr/>
        </p:nvSpPr>
        <p:spPr>
          <a:xfrm>
            <a:off x="2234505" y="5721995"/>
            <a:ext cx="4207472"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Machine Learning Models</a:t>
            </a:r>
          </a:p>
        </p:txBody>
      </p:sp>
      <p:sp>
        <p:nvSpPr>
          <p:cNvPr id="15" name="TextBox 15"/>
          <p:cNvSpPr txBox="1"/>
          <p:nvPr/>
        </p:nvSpPr>
        <p:spPr>
          <a:xfrm>
            <a:off x="2234505" y="6117729"/>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Various algorithms like decision trees, random forests, and SVMs are employed to build robust predictive models based on historical agricultural data.</a:t>
            </a:r>
          </a:p>
        </p:txBody>
      </p:sp>
      <p:sp>
        <p:nvSpPr>
          <p:cNvPr id="16" name="Freeform 16" descr="preencoded.png"/>
          <p:cNvSpPr/>
          <p:nvPr/>
        </p:nvSpPr>
        <p:spPr>
          <a:xfrm>
            <a:off x="782091" y="6848772"/>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7"/>
            <a:stretch>
              <a:fillRect t="-215" b="-215"/>
            </a:stretch>
          </a:blipFill>
        </p:spPr>
      </p:sp>
      <p:sp>
        <p:nvSpPr>
          <p:cNvPr id="17" name="TextBox 17"/>
          <p:cNvSpPr txBox="1"/>
          <p:nvPr/>
        </p:nvSpPr>
        <p:spPr>
          <a:xfrm>
            <a:off x="2234505" y="7062639"/>
            <a:ext cx="3607401"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Model Training &amp; Evaluation</a:t>
            </a:r>
          </a:p>
        </p:txBody>
      </p:sp>
      <p:sp>
        <p:nvSpPr>
          <p:cNvPr id="18" name="TextBox 18"/>
          <p:cNvSpPr txBox="1"/>
          <p:nvPr/>
        </p:nvSpPr>
        <p:spPr>
          <a:xfrm>
            <a:off x="2234505" y="7458372"/>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Models are rigorously trained on historical datasets and evaluated using performance metrics to ensure their accuracy and reliability.</a:t>
            </a:r>
          </a:p>
        </p:txBody>
      </p:sp>
      <p:sp>
        <p:nvSpPr>
          <p:cNvPr id="19" name="Freeform 19" descr="preencoded.png"/>
          <p:cNvSpPr/>
          <p:nvPr/>
        </p:nvSpPr>
        <p:spPr>
          <a:xfrm>
            <a:off x="782091" y="8189416"/>
            <a:ext cx="1117252" cy="1340644"/>
          </a:xfrm>
          <a:custGeom>
            <a:avLst/>
            <a:gdLst/>
            <a:ahLst/>
            <a:cxnLst/>
            <a:rect l="l" t="t" r="r" b="b"/>
            <a:pathLst>
              <a:path w="1117252" h="1340644">
                <a:moveTo>
                  <a:pt x="0" y="0"/>
                </a:moveTo>
                <a:lnTo>
                  <a:pt x="1117253" y="0"/>
                </a:lnTo>
                <a:lnTo>
                  <a:pt x="1117253" y="1340644"/>
                </a:lnTo>
                <a:lnTo>
                  <a:pt x="0" y="1340644"/>
                </a:lnTo>
                <a:lnTo>
                  <a:pt x="0" y="0"/>
                </a:lnTo>
                <a:close/>
              </a:path>
            </a:pathLst>
          </a:custGeom>
          <a:blipFill>
            <a:blip r:embed="rId8"/>
            <a:stretch>
              <a:fillRect t="-215" b="-215"/>
            </a:stretch>
          </a:blipFill>
        </p:spPr>
      </p:sp>
      <p:sp>
        <p:nvSpPr>
          <p:cNvPr id="20" name="TextBox 20"/>
          <p:cNvSpPr txBox="1"/>
          <p:nvPr/>
        </p:nvSpPr>
        <p:spPr>
          <a:xfrm>
            <a:off x="2234505" y="8403283"/>
            <a:ext cx="3749306" cy="322262"/>
          </a:xfrm>
          <a:prstGeom prst="rect">
            <a:avLst/>
          </a:prstGeom>
        </p:spPr>
        <p:txBody>
          <a:bodyPr lIns="0" tIns="0" rIns="0" bIns="0" rtlCol="0" anchor="t">
            <a:spAutoFit/>
          </a:bodyPr>
          <a:lstStyle/>
          <a:p>
            <a:pPr algn="l">
              <a:lnSpc>
                <a:spcPts val="2562"/>
              </a:lnSpc>
            </a:pPr>
            <a:r>
              <a:rPr lang="en-US" sz="2062" b="1">
                <a:solidFill>
                  <a:srgbClr val="00002E"/>
                </a:solidFill>
                <a:latin typeface="Nunito Bold"/>
                <a:ea typeface="Nunito Bold"/>
                <a:cs typeface="Nunito Bold"/>
                <a:sym typeface="Nunito Bold"/>
              </a:rPr>
              <a:t>Crop Recommendation</a:t>
            </a:r>
          </a:p>
        </p:txBody>
      </p:sp>
      <p:sp>
        <p:nvSpPr>
          <p:cNvPr id="21" name="TextBox 21"/>
          <p:cNvSpPr txBox="1"/>
          <p:nvPr/>
        </p:nvSpPr>
        <p:spPr>
          <a:xfrm>
            <a:off x="2234505" y="8799016"/>
            <a:ext cx="15271402" cy="433536"/>
          </a:xfrm>
          <a:prstGeom prst="rect">
            <a:avLst/>
          </a:prstGeom>
        </p:spPr>
        <p:txBody>
          <a:bodyPr lIns="0" tIns="0" rIns="0" bIns="0" rtlCol="0" anchor="t">
            <a:spAutoFit/>
          </a:bodyPr>
          <a:lstStyle/>
          <a:p>
            <a:pPr algn="l">
              <a:lnSpc>
                <a:spcPts val="2812"/>
              </a:lnSpc>
            </a:pPr>
            <a:r>
              <a:rPr lang="en-US" sz="1750">
                <a:solidFill>
                  <a:srgbClr val="00002E"/>
                </a:solidFill>
                <a:latin typeface="PT Sans"/>
                <a:ea typeface="PT Sans"/>
                <a:cs typeface="PT Sans"/>
                <a:sym typeface="PT Sans"/>
              </a:rPr>
              <a:t>Based on the trained models, the system generates and presents the most suitable crop recommendations tailored to the input parameters.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1047155" y="794296"/>
            <a:ext cx="15391359" cy="908596"/>
          </a:xfrm>
          <a:prstGeom prst="rect">
            <a:avLst/>
          </a:prstGeom>
        </p:spPr>
        <p:txBody>
          <a:bodyPr lIns="0" tIns="0" rIns="0" bIns="0" rtlCol="0" anchor="t">
            <a:spAutoFit/>
          </a:bodyPr>
          <a:lstStyle/>
          <a:p>
            <a:pPr algn="l">
              <a:lnSpc>
                <a:spcPts val="6875"/>
              </a:lnSpc>
            </a:pPr>
            <a:r>
              <a:rPr lang="en-US" sz="5500" b="1">
                <a:solidFill>
                  <a:srgbClr val="00002E"/>
                </a:solidFill>
                <a:latin typeface="Nunito Bold"/>
                <a:ea typeface="Nunito Bold"/>
                <a:cs typeface="Nunito Bold"/>
                <a:sym typeface="Nunito Bold"/>
              </a:rPr>
              <a:t>Powering the System: Machine Learning Models</a:t>
            </a:r>
          </a:p>
        </p:txBody>
      </p:sp>
      <p:sp>
        <p:nvSpPr>
          <p:cNvPr id="6" name="TextBox 6"/>
          <p:cNvSpPr txBox="1"/>
          <p:nvPr/>
        </p:nvSpPr>
        <p:spPr>
          <a:xfrm>
            <a:off x="1047155" y="2206079"/>
            <a:ext cx="16193690" cy="105281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The intelligence behind our recommendations stems from advanced machine learning algorithms. Each model plays a unique role in identifying patterns and making accurate predictions from complex agricultural datasets.</a:t>
            </a:r>
          </a:p>
        </p:txBody>
      </p:sp>
      <p:grpSp>
        <p:nvGrpSpPr>
          <p:cNvPr id="7" name="Group 7"/>
          <p:cNvGrpSpPr/>
          <p:nvPr/>
        </p:nvGrpSpPr>
        <p:grpSpPr>
          <a:xfrm>
            <a:off x="1032867" y="3581102"/>
            <a:ext cx="701725" cy="701725"/>
            <a:chOff x="0" y="0"/>
            <a:chExt cx="935633" cy="935633"/>
          </a:xfrm>
        </p:grpSpPr>
        <p:sp>
          <p:nvSpPr>
            <p:cNvPr id="8" name="Freeform 8"/>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9" name="Freeform 9"/>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10" name="Freeform 10" descr="preencoded.png"/>
          <p:cNvSpPr/>
          <p:nvPr/>
        </p:nvSpPr>
        <p:spPr>
          <a:xfrm>
            <a:off x="1172468" y="3667869"/>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4"/>
            <a:stretch>
              <a:fillRect l="-7" r="-7"/>
            </a:stretch>
          </a:blipFill>
        </p:spPr>
      </p:sp>
      <p:sp>
        <p:nvSpPr>
          <p:cNvPr id="11" name="TextBox 11"/>
          <p:cNvSpPr txBox="1"/>
          <p:nvPr/>
        </p:nvSpPr>
        <p:spPr>
          <a:xfrm>
            <a:off x="2019449" y="3679180"/>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Decision Trees</a:t>
            </a:r>
          </a:p>
        </p:txBody>
      </p:sp>
      <p:sp>
        <p:nvSpPr>
          <p:cNvPr id="12" name="TextBox 12"/>
          <p:cNvSpPr txBox="1"/>
          <p:nvPr/>
        </p:nvSpPr>
        <p:spPr>
          <a:xfrm>
            <a:off x="2019449" y="4222402"/>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Simple yet powerful, these models classify crops based on a series of decisions derived from input features, providing clear pathways to recommendations.</a:t>
            </a:r>
          </a:p>
        </p:txBody>
      </p:sp>
      <p:grpSp>
        <p:nvGrpSpPr>
          <p:cNvPr id="13" name="Group 13"/>
          <p:cNvGrpSpPr/>
          <p:nvPr/>
        </p:nvGrpSpPr>
        <p:grpSpPr>
          <a:xfrm>
            <a:off x="9316790" y="3581102"/>
            <a:ext cx="701725" cy="701725"/>
            <a:chOff x="0" y="0"/>
            <a:chExt cx="935633" cy="935633"/>
          </a:xfrm>
        </p:grpSpPr>
        <p:sp>
          <p:nvSpPr>
            <p:cNvPr id="14" name="Freeform 14"/>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15" name="Freeform 15"/>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018CE1"/>
            </a:solidFill>
          </p:spPr>
        </p:sp>
      </p:grpSp>
      <p:sp>
        <p:nvSpPr>
          <p:cNvPr id="16" name="Freeform 16" descr="preencoded.png"/>
          <p:cNvSpPr/>
          <p:nvPr/>
        </p:nvSpPr>
        <p:spPr>
          <a:xfrm>
            <a:off x="9456390" y="3667869"/>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5"/>
            <a:stretch>
              <a:fillRect l="-7" r="-7"/>
            </a:stretch>
          </a:blipFill>
        </p:spPr>
      </p:sp>
      <p:sp>
        <p:nvSpPr>
          <p:cNvPr id="17" name="TextBox 17"/>
          <p:cNvSpPr txBox="1"/>
          <p:nvPr/>
        </p:nvSpPr>
        <p:spPr>
          <a:xfrm>
            <a:off x="10303371" y="3679180"/>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Random Forests</a:t>
            </a:r>
          </a:p>
        </p:txBody>
      </p:sp>
      <p:sp>
        <p:nvSpPr>
          <p:cNvPr id="18" name="TextBox 18"/>
          <p:cNvSpPr txBox="1"/>
          <p:nvPr/>
        </p:nvSpPr>
        <p:spPr>
          <a:xfrm>
            <a:off x="10303371" y="4222402"/>
            <a:ext cx="6937622" cy="153159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An ensemble method that combines multiple decision trees to improve accuracy and reduce overfitting, offering robust and reliable predictions.</a:t>
            </a:r>
          </a:p>
        </p:txBody>
      </p:sp>
      <p:grpSp>
        <p:nvGrpSpPr>
          <p:cNvPr id="19" name="Group 19"/>
          <p:cNvGrpSpPr/>
          <p:nvPr/>
        </p:nvGrpSpPr>
        <p:grpSpPr>
          <a:xfrm>
            <a:off x="1032867" y="6816924"/>
            <a:ext cx="701725" cy="701725"/>
            <a:chOff x="0" y="0"/>
            <a:chExt cx="935633" cy="935633"/>
          </a:xfrm>
        </p:grpSpPr>
        <p:sp>
          <p:nvSpPr>
            <p:cNvPr id="20" name="Freeform 2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1" name="Freeform 2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A33BF"/>
            </a:solidFill>
          </p:spPr>
        </p:sp>
      </p:grpSp>
      <p:sp>
        <p:nvSpPr>
          <p:cNvPr id="22" name="Freeform 22" descr="preencoded.png"/>
          <p:cNvSpPr/>
          <p:nvPr/>
        </p:nvSpPr>
        <p:spPr>
          <a:xfrm>
            <a:off x="1172468" y="6903690"/>
            <a:ext cx="422374" cy="528043"/>
          </a:xfrm>
          <a:custGeom>
            <a:avLst/>
            <a:gdLst/>
            <a:ahLst/>
            <a:cxnLst/>
            <a:rect l="l" t="t" r="r" b="b"/>
            <a:pathLst>
              <a:path w="422374" h="528043">
                <a:moveTo>
                  <a:pt x="0" y="0"/>
                </a:moveTo>
                <a:lnTo>
                  <a:pt x="422373" y="0"/>
                </a:lnTo>
                <a:lnTo>
                  <a:pt x="422373" y="528042"/>
                </a:lnTo>
                <a:lnTo>
                  <a:pt x="0" y="528042"/>
                </a:lnTo>
                <a:lnTo>
                  <a:pt x="0" y="0"/>
                </a:lnTo>
                <a:close/>
              </a:path>
            </a:pathLst>
          </a:custGeom>
          <a:blipFill>
            <a:blip r:embed="rId6"/>
            <a:stretch>
              <a:fillRect l="-7" r="-7"/>
            </a:stretch>
          </a:blipFill>
        </p:spPr>
      </p:sp>
      <p:sp>
        <p:nvSpPr>
          <p:cNvPr id="23" name="TextBox 23"/>
          <p:cNvSpPr txBox="1"/>
          <p:nvPr/>
        </p:nvSpPr>
        <p:spPr>
          <a:xfrm>
            <a:off x="2019449" y="6915001"/>
            <a:ext cx="5123110"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Support Vector Machines (SVM)</a:t>
            </a:r>
          </a:p>
        </p:txBody>
      </p:sp>
      <p:sp>
        <p:nvSpPr>
          <p:cNvPr id="24" name="TextBox 24"/>
          <p:cNvSpPr txBox="1"/>
          <p:nvPr/>
        </p:nvSpPr>
        <p:spPr>
          <a:xfrm>
            <a:off x="2019449" y="7458224"/>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Effective in high-dimensional spaces, SVMs create optimal hyperplanes to categorize crops, distinguishing between suitable and unsuitable options with precision.</a:t>
            </a:r>
          </a:p>
        </p:txBody>
      </p:sp>
      <p:grpSp>
        <p:nvGrpSpPr>
          <p:cNvPr id="25" name="Group 25"/>
          <p:cNvGrpSpPr/>
          <p:nvPr/>
        </p:nvGrpSpPr>
        <p:grpSpPr>
          <a:xfrm>
            <a:off x="9316790" y="6816924"/>
            <a:ext cx="701725" cy="701725"/>
            <a:chOff x="0" y="0"/>
            <a:chExt cx="935633" cy="935633"/>
          </a:xfrm>
        </p:grpSpPr>
        <p:sp>
          <p:nvSpPr>
            <p:cNvPr id="26" name="Freeform 26"/>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sp>
        <p:sp>
          <p:nvSpPr>
            <p:cNvPr id="27" name="Freeform 27"/>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sp>
      </p:grpSp>
      <p:sp>
        <p:nvSpPr>
          <p:cNvPr id="28" name="Freeform 28" descr="preencoded.png"/>
          <p:cNvSpPr/>
          <p:nvPr/>
        </p:nvSpPr>
        <p:spPr>
          <a:xfrm>
            <a:off x="9456390" y="6903690"/>
            <a:ext cx="422374" cy="528043"/>
          </a:xfrm>
          <a:custGeom>
            <a:avLst/>
            <a:gdLst/>
            <a:ahLst/>
            <a:cxnLst/>
            <a:rect l="l" t="t" r="r" b="b"/>
            <a:pathLst>
              <a:path w="422374" h="528043">
                <a:moveTo>
                  <a:pt x="0" y="0"/>
                </a:moveTo>
                <a:lnTo>
                  <a:pt x="422374" y="0"/>
                </a:lnTo>
                <a:lnTo>
                  <a:pt x="422374" y="528042"/>
                </a:lnTo>
                <a:lnTo>
                  <a:pt x="0" y="528042"/>
                </a:lnTo>
                <a:lnTo>
                  <a:pt x="0" y="0"/>
                </a:lnTo>
                <a:close/>
              </a:path>
            </a:pathLst>
          </a:custGeom>
          <a:blipFill>
            <a:blip r:embed="rId7"/>
            <a:stretch>
              <a:fillRect l="-7" r="-7"/>
            </a:stretch>
          </a:blipFill>
        </p:spPr>
      </p:sp>
      <p:sp>
        <p:nvSpPr>
          <p:cNvPr id="29" name="TextBox 29"/>
          <p:cNvSpPr txBox="1"/>
          <p:nvPr/>
        </p:nvSpPr>
        <p:spPr>
          <a:xfrm>
            <a:off x="10303371" y="6915001"/>
            <a:ext cx="3520231" cy="458986"/>
          </a:xfrm>
          <a:prstGeom prst="rect">
            <a:avLst/>
          </a:prstGeom>
        </p:spPr>
        <p:txBody>
          <a:bodyPr lIns="0" tIns="0" rIns="0" bIns="0" rtlCol="0" anchor="t">
            <a:spAutoFit/>
          </a:bodyPr>
          <a:lstStyle/>
          <a:p>
            <a:pPr algn="l">
              <a:lnSpc>
                <a:spcPts val="3437"/>
              </a:lnSpc>
            </a:pPr>
            <a:r>
              <a:rPr lang="en-US" sz="2750" b="1">
                <a:solidFill>
                  <a:srgbClr val="00002E"/>
                </a:solidFill>
                <a:latin typeface="Nunito Bold"/>
                <a:ea typeface="Nunito Bold"/>
                <a:cs typeface="Nunito Bold"/>
                <a:sym typeface="Nunito Bold"/>
              </a:rPr>
              <a:t>Gradient Boosting</a:t>
            </a:r>
          </a:p>
        </p:txBody>
      </p:sp>
      <p:sp>
        <p:nvSpPr>
          <p:cNvPr id="30" name="TextBox 30"/>
          <p:cNvSpPr txBox="1"/>
          <p:nvPr/>
        </p:nvSpPr>
        <p:spPr>
          <a:xfrm>
            <a:off x="10303371" y="7458224"/>
            <a:ext cx="6937622"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 powerful technique that builds models sequentially, where each new model corrects errors of previous ones, leading to highly accurate and refined 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99352"/>
          </a:xfrm>
          <a:custGeom>
            <a:avLst/>
            <a:gdLst/>
            <a:ahLst/>
            <a:cxnLst/>
            <a:rect l="l" t="t" r="r" b="b"/>
            <a:pathLst>
              <a:path w="6858000" h="10299352">
                <a:moveTo>
                  <a:pt x="0" y="0"/>
                </a:moveTo>
                <a:lnTo>
                  <a:pt x="6858000" y="0"/>
                </a:lnTo>
                <a:lnTo>
                  <a:pt x="6858000" y="10299352"/>
                </a:lnTo>
                <a:lnTo>
                  <a:pt x="0" y="10299352"/>
                </a:lnTo>
                <a:lnTo>
                  <a:pt x="0" y="0"/>
                </a:lnTo>
                <a:close/>
              </a:path>
            </a:pathLst>
          </a:custGeom>
          <a:blipFill>
            <a:blip r:embed="rId6"/>
            <a:stretch>
              <a:fillRect l="-13" r="-13"/>
            </a:stretch>
          </a:blipFill>
        </p:spPr>
      </p:sp>
      <p:sp>
        <p:nvSpPr>
          <p:cNvPr id="7" name="TextBox 7"/>
          <p:cNvSpPr txBox="1"/>
          <p:nvPr/>
        </p:nvSpPr>
        <p:spPr>
          <a:xfrm>
            <a:off x="740717" y="563016"/>
            <a:ext cx="7305812" cy="609600"/>
          </a:xfrm>
          <a:prstGeom prst="rect">
            <a:avLst/>
          </a:prstGeom>
        </p:spPr>
        <p:txBody>
          <a:bodyPr lIns="0" tIns="0" rIns="0" bIns="0" rtlCol="0" anchor="t">
            <a:spAutoFit/>
          </a:bodyPr>
          <a:lstStyle/>
          <a:p>
            <a:pPr algn="l">
              <a:lnSpc>
                <a:spcPts val="4875"/>
              </a:lnSpc>
            </a:pPr>
            <a:r>
              <a:rPr lang="en-US" sz="3875" b="1">
                <a:solidFill>
                  <a:srgbClr val="00002E"/>
                </a:solidFill>
                <a:latin typeface="Nunito Bold"/>
                <a:ea typeface="Nunito Bold"/>
                <a:cs typeface="Nunito Bold"/>
                <a:sym typeface="Nunito Bold"/>
              </a:rPr>
              <a:t>Technological Foundations</a:t>
            </a:r>
          </a:p>
        </p:txBody>
      </p:sp>
      <p:sp>
        <p:nvSpPr>
          <p:cNvPr id="8" name="TextBox 8"/>
          <p:cNvSpPr txBox="1"/>
          <p:nvPr/>
        </p:nvSpPr>
        <p:spPr>
          <a:xfrm>
            <a:off x="740718" y="1455241"/>
            <a:ext cx="9948565" cy="1082427"/>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Crop Recommendation System is built upon a robust foundation of cutting-edge programming languages and libraries. These technologies ensure efficiency, scalability, and user-friendliness, from data processing to web application development.</a:t>
            </a:r>
          </a:p>
        </p:txBody>
      </p:sp>
      <p:grpSp>
        <p:nvGrpSpPr>
          <p:cNvPr id="9" name="Group 9"/>
          <p:cNvGrpSpPr/>
          <p:nvPr/>
        </p:nvGrpSpPr>
        <p:grpSpPr>
          <a:xfrm>
            <a:off x="731192" y="2766120"/>
            <a:ext cx="9967615" cy="1595735"/>
            <a:chOff x="0" y="0"/>
            <a:chExt cx="13290153" cy="2127647"/>
          </a:xfrm>
        </p:grpSpPr>
        <p:sp>
          <p:nvSpPr>
            <p:cNvPr id="10" name="Freeform 1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1" name="Freeform 1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12" name="TextBox 12"/>
          <p:cNvSpPr txBox="1"/>
          <p:nvPr/>
        </p:nvSpPr>
        <p:spPr>
          <a:xfrm>
            <a:off x="971401" y="2987279"/>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Python</a:t>
            </a:r>
          </a:p>
        </p:txBody>
      </p:sp>
      <p:sp>
        <p:nvSpPr>
          <p:cNvPr id="13" name="TextBox 13"/>
          <p:cNvSpPr txBox="1"/>
          <p:nvPr/>
        </p:nvSpPr>
        <p:spPr>
          <a:xfrm>
            <a:off x="971401" y="3377804"/>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primary programming language for model development, data preprocessing, and orchestrating the entire web application.</a:t>
            </a:r>
          </a:p>
        </p:txBody>
      </p:sp>
      <p:grpSp>
        <p:nvGrpSpPr>
          <p:cNvPr id="14" name="Group 14"/>
          <p:cNvGrpSpPr/>
          <p:nvPr/>
        </p:nvGrpSpPr>
        <p:grpSpPr>
          <a:xfrm>
            <a:off x="731192" y="4554439"/>
            <a:ext cx="9967615" cy="1595735"/>
            <a:chOff x="0" y="0"/>
            <a:chExt cx="13290153" cy="2127647"/>
          </a:xfrm>
        </p:grpSpPr>
        <p:sp>
          <p:nvSpPr>
            <p:cNvPr id="15" name="Freeform 1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16" name="Freeform 1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018CE1"/>
            </a:solidFill>
          </p:spPr>
        </p:sp>
      </p:grpSp>
      <p:sp>
        <p:nvSpPr>
          <p:cNvPr id="17" name="TextBox 17"/>
          <p:cNvSpPr txBox="1"/>
          <p:nvPr/>
        </p:nvSpPr>
        <p:spPr>
          <a:xfrm>
            <a:off x="971401" y="4775597"/>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Scikit-learn</a:t>
            </a:r>
          </a:p>
        </p:txBody>
      </p:sp>
      <p:sp>
        <p:nvSpPr>
          <p:cNvPr id="18" name="TextBox 18"/>
          <p:cNvSpPr txBox="1"/>
          <p:nvPr/>
        </p:nvSpPr>
        <p:spPr>
          <a:xfrm>
            <a:off x="971401" y="5166123"/>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A comprehensive machine learning library, integral for training, evaluating, and deploying our predictive models with high performance.</a:t>
            </a:r>
          </a:p>
        </p:txBody>
      </p:sp>
      <p:grpSp>
        <p:nvGrpSpPr>
          <p:cNvPr id="19" name="Group 19"/>
          <p:cNvGrpSpPr/>
          <p:nvPr/>
        </p:nvGrpSpPr>
        <p:grpSpPr>
          <a:xfrm>
            <a:off x="731192" y="6342758"/>
            <a:ext cx="9967615" cy="1595735"/>
            <a:chOff x="0" y="0"/>
            <a:chExt cx="13290153" cy="2127647"/>
          </a:xfrm>
        </p:grpSpPr>
        <p:sp>
          <p:nvSpPr>
            <p:cNvPr id="20" name="Freeform 20"/>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1" name="Freeform 21"/>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DA33BF"/>
            </a:solidFill>
          </p:spPr>
        </p:sp>
      </p:grpSp>
      <p:sp>
        <p:nvSpPr>
          <p:cNvPr id="22" name="TextBox 22"/>
          <p:cNvSpPr txBox="1"/>
          <p:nvPr/>
        </p:nvSpPr>
        <p:spPr>
          <a:xfrm>
            <a:off x="971401" y="6563916"/>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Pandas &amp; NumPy</a:t>
            </a:r>
          </a:p>
        </p:txBody>
      </p:sp>
      <p:sp>
        <p:nvSpPr>
          <p:cNvPr id="23" name="TextBox 23"/>
          <p:cNvSpPr txBox="1"/>
          <p:nvPr/>
        </p:nvSpPr>
        <p:spPr>
          <a:xfrm>
            <a:off x="971401" y="695444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Essential libraries for efficient data manipulation, numerical computing, and handling large datasets during the preprocessing and analysis phases.</a:t>
            </a:r>
          </a:p>
        </p:txBody>
      </p:sp>
      <p:grpSp>
        <p:nvGrpSpPr>
          <p:cNvPr id="24" name="Group 24"/>
          <p:cNvGrpSpPr/>
          <p:nvPr/>
        </p:nvGrpSpPr>
        <p:grpSpPr>
          <a:xfrm>
            <a:off x="731192" y="8131076"/>
            <a:ext cx="9967615" cy="1595735"/>
            <a:chOff x="0" y="0"/>
            <a:chExt cx="13290153" cy="2127647"/>
          </a:xfrm>
        </p:grpSpPr>
        <p:sp>
          <p:nvSpPr>
            <p:cNvPr id="25" name="Freeform 25"/>
            <p:cNvSpPr/>
            <p:nvPr/>
          </p:nvSpPr>
          <p:spPr>
            <a:xfrm>
              <a:off x="12700" y="12700"/>
              <a:ext cx="13264769" cy="2102231"/>
            </a:xfrm>
            <a:custGeom>
              <a:avLst/>
              <a:gdLst/>
              <a:ahLst/>
              <a:cxnLst/>
              <a:rect l="l" t="t" r="r" b="b"/>
              <a:pathLst>
                <a:path w="13264769" h="2102231">
                  <a:moveTo>
                    <a:pt x="0" y="423291"/>
                  </a:moveTo>
                  <a:cubicBezTo>
                    <a:pt x="0" y="189484"/>
                    <a:pt x="191516" y="0"/>
                    <a:pt x="427609" y="0"/>
                  </a:cubicBezTo>
                  <a:lnTo>
                    <a:pt x="12837160" y="0"/>
                  </a:lnTo>
                  <a:cubicBezTo>
                    <a:pt x="13073380" y="0"/>
                    <a:pt x="13264769" y="189484"/>
                    <a:pt x="13264769" y="423291"/>
                  </a:cubicBezTo>
                  <a:lnTo>
                    <a:pt x="13264769" y="1678940"/>
                  </a:lnTo>
                  <a:cubicBezTo>
                    <a:pt x="13264769" y="1912747"/>
                    <a:pt x="13073253" y="2102231"/>
                    <a:pt x="12837160" y="2102231"/>
                  </a:cubicBezTo>
                  <a:lnTo>
                    <a:pt x="427609" y="2102231"/>
                  </a:lnTo>
                  <a:cubicBezTo>
                    <a:pt x="191516" y="2102231"/>
                    <a:pt x="0" y="1912747"/>
                    <a:pt x="0" y="1678940"/>
                  </a:cubicBezTo>
                  <a:close/>
                </a:path>
              </a:pathLst>
            </a:custGeom>
            <a:solidFill>
              <a:srgbClr val="F3F3FF"/>
            </a:solidFill>
          </p:spPr>
        </p:sp>
        <p:sp>
          <p:nvSpPr>
            <p:cNvPr id="26" name="Freeform 26"/>
            <p:cNvSpPr/>
            <p:nvPr/>
          </p:nvSpPr>
          <p:spPr>
            <a:xfrm>
              <a:off x="0" y="0"/>
              <a:ext cx="13290169" cy="2127631"/>
            </a:xfrm>
            <a:custGeom>
              <a:avLst/>
              <a:gdLst/>
              <a:ahLst/>
              <a:cxnLst/>
              <a:rect l="l" t="t" r="r" b="b"/>
              <a:pathLst>
                <a:path w="13290169" h="2127631">
                  <a:moveTo>
                    <a:pt x="0" y="435991"/>
                  </a:moveTo>
                  <a:cubicBezTo>
                    <a:pt x="0" y="195072"/>
                    <a:pt x="197231" y="0"/>
                    <a:pt x="440309" y="0"/>
                  </a:cubicBezTo>
                  <a:lnTo>
                    <a:pt x="12849860" y="0"/>
                  </a:lnTo>
                  <a:lnTo>
                    <a:pt x="12849860" y="12700"/>
                  </a:lnTo>
                  <a:lnTo>
                    <a:pt x="12849860" y="0"/>
                  </a:lnTo>
                  <a:cubicBezTo>
                    <a:pt x="13092937" y="0"/>
                    <a:pt x="13290169" y="195072"/>
                    <a:pt x="13290169" y="435991"/>
                  </a:cubicBezTo>
                  <a:lnTo>
                    <a:pt x="13277469" y="435991"/>
                  </a:lnTo>
                  <a:lnTo>
                    <a:pt x="13290169" y="435991"/>
                  </a:lnTo>
                  <a:lnTo>
                    <a:pt x="13290169" y="1691640"/>
                  </a:lnTo>
                  <a:lnTo>
                    <a:pt x="13277469" y="1691640"/>
                  </a:lnTo>
                  <a:lnTo>
                    <a:pt x="13290169" y="1691640"/>
                  </a:lnTo>
                  <a:cubicBezTo>
                    <a:pt x="13290169" y="1932559"/>
                    <a:pt x="13092937" y="2127631"/>
                    <a:pt x="12849860" y="2127631"/>
                  </a:cubicBezTo>
                  <a:lnTo>
                    <a:pt x="12849860" y="2114931"/>
                  </a:lnTo>
                  <a:lnTo>
                    <a:pt x="12849860" y="2127631"/>
                  </a:lnTo>
                  <a:lnTo>
                    <a:pt x="440309" y="2127631"/>
                  </a:lnTo>
                  <a:lnTo>
                    <a:pt x="440309" y="2114931"/>
                  </a:lnTo>
                  <a:lnTo>
                    <a:pt x="440309" y="2127631"/>
                  </a:lnTo>
                  <a:cubicBezTo>
                    <a:pt x="197231" y="2127631"/>
                    <a:pt x="0" y="1932559"/>
                    <a:pt x="0" y="1691640"/>
                  </a:cubicBezTo>
                  <a:lnTo>
                    <a:pt x="0" y="435991"/>
                  </a:lnTo>
                  <a:lnTo>
                    <a:pt x="12700" y="435991"/>
                  </a:lnTo>
                  <a:lnTo>
                    <a:pt x="0" y="435991"/>
                  </a:lnTo>
                  <a:moveTo>
                    <a:pt x="25400" y="435991"/>
                  </a:moveTo>
                  <a:lnTo>
                    <a:pt x="25400" y="1691640"/>
                  </a:lnTo>
                  <a:lnTo>
                    <a:pt x="12700" y="1691640"/>
                  </a:lnTo>
                  <a:lnTo>
                    <a:pt x="25400" y="1691640"/>
                  </a:lnTo>
                  <a:cubicBezTo>
                    <a:pt x="25400" y="1918335"/>
                    <a:pt x="211074" y="2102231"/>
                    <a:pt x="440309" y="2102231"/>
                  </a:cubicBezTo>
                  <a:lnTo>
                    <a:pt x="12849860" y="2102231"/>
                  </a:lnTo>
                  <a:cubicBezTo>
                    <a:pt x="13079095" y="2102231"/>
                    <a:pt x="13264769" y="1918208"/>
                    <a:pt x="13264769" y="1691640"/>
                  </a:cubicBezTo>
                  <a:lnTo>
                    <a:pt x="13264769" y="435991"/>
                  </a:lnTo>
                  <a:cubicBezTo>
                    <a:pt x="13264769" y="209296"/>
                    <a:pt x="13079095" y="25400"/>
                    <a:pt x="12849860" y="25400"/>
                  </a:cubicBezTo>
                  <a:lnTo>
                    <a:pt x="440309" y="25400"/>
                  </a:lnTo>
                  <a:lnTo>
                    <a:pt x="440309" y="12700"/>
                  </a:lnTo>
                  <a:lnTo>
                    <a:pt x="440309" y="25400"/>
                  </a:lnTo>
                  <a:cubicBezTo>
                    <a:pt x="211074" y="25400"/>
                    <a:pt x="25400" y="209423"/>
                    <a:pt x="25400" y="435991"/>
                  </a:cubicBezTo>
                  <a:close/>
                </a:path>
              </a:pathLst>
            </a:custGeom>
            <a:solidFill>
              <a:srgbClr val="2D4DF2"/>
            </a:solidFill>
          </p:spPr>
        </p:sp>
      </p:grpSp>
      <p:sp>
        <p:nvSpPr>
          <p:cNvPr id="27" name="TextBox 27"/>
          <p:cNvSpPr txBox="1"/>
          <p:nvPr/>
        </p:nvSpPr>
        <p:spPr>
          <a:xfrm>
            <a:off x="971401" y="8352234"/>
            <a:ext cx="2490044" cy="330250"/>
          </a:xfrm>
          <a:prstGeom prst="rect">
            <a:avLst/>
          </a:prstGeom>
        </p:spPr>
        <p:txBody>
          <a:bodyPr lIns="0" tIns="0" rIns="0" bIns="0" rtlCol="0" anchor="t">
            <a:spAutoFit/>
          </a:bodyPr>
          <a:lstStyle/>
          <a:p>
            <a:pPr algn="l">
              <a:lnSpc>
                <a:spcPts val="2437"/>
              </a:lnSpc>
            </a:pPr>
            <a:r>
              <a:rPr lang="en-US" sz="1937" b="1">
                <a:solidFill>
                  <a:srgbClr val="00002E"/>
                </a:solidFill>
                <a:latin typeface="Nunito Bold"/>
                <a:ea typeface="Nunito Bold"/>
                <a:cs typeface="Nunito Bold"/>
                <a:sym typeface="Nunito Bold"/>
              </a:rPr>
              <a:t>Flask</a:t>
            </a:r>
          </a:p>
        </p:txBody>
      </p:sp>
      <p:sp>
        <p:nvSpPr>
          <p:cNvPr id="28" name="TextBox 28"/>
          <p:cNvSpPr txBox="1"/>
          <p:nvPr/>
        </p:nvSpPr>
        <p:spPr>
          <a:xfrm>
            <a:off x="971401" y="8742760"/>
            <a:ext cx="9487197" cy="743842"/>
          </a:xfrm>
          <a:prstGeom prst="rect">
            <a:avLst/>
          </a:prstGeom>
        </p:spPr>
        <p:txBody>
          <a:bodyPr lIns="0" tIns="0" rIns="0" bIns="0" rtlCol="0" anchor="t">
            <a:spAutoFit/>
          </a:bodyPr>
          <a:lstStyle/>
          <a:p>
            <a:pPr algn="l">
              <a:lnSpc>
                <a:spcPts val="2625"/>
              </a:lnSpc>
            </a:pPr>
            <a:r>
              <a:rPr lang="en-US" sz="1625">
                <a:solidFill>
                  <a:srgbClr val="00002E"/>
                </a:solidFill>
                <a:latin typeface="PT Sans"/>
                <a:ea typeface="PT Sans"/>
                <a:cs typeface="PT Sans"/>
                <a:sym typeface="PT Sans"/>
              </a:rPr>
              <a:t>The lightweight web framework powering the user interface, ensuring a seamless and responsive experience for farmers accessing recommendations.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TextBox 5"/>
          <p:cNvSpPr txBox="1"/>
          <p:nvPr/>
        </p:nvSpPr>
        <p:spPr>
          <a:xfrm>
            <a:off x="854422" y="837456"/>
            <a:ext cx="12958019" cy="746671"/>
          </a:xfrm>
          <a:prstGeom prst="rect">
            <a:avLst/>
          </a:prstGeom>
        </p:spPr>
        <p:txBody>
          <a:bodyPr lIns="0" tIns="0" rIns="0" bIns="0" rtlCol="0" anchor="t">
            <a:spAutoFit/>
          </a:bodyPr>
          <a:lstStyle/>
          <a:p>
            <a:pPr algn="l">
              <a:lnSpc>
                <a:spcPts val="5625"/>
              </a:lnSpc>
            </a:pPr>
            <a:r>
              <a:rPr lang="en-US" sz="4499" b="1">
                <a:solidFill>
                  <a:srgbClr val="00002E"/>
                </a:solidFill>
                <a:latin typeface="Nunito Bold"/>
                <a:ea typeface="Nunito Bold"/>
                <a:cs typeface="Nunito Bold"/>
                <a:sym typeface="Nunito Bold"/>
              </a:rPr>
              <a:t>Impact and Benefits for Agricultural Stakeholders</a:t>
            </a:r>
          </a:p>
        </p:txBody>
      </p:sp>
      <p:sp>
        <p:nvSpPr>
          <p:cNvPr id="6" name="TextBox 6"/>
          <p:cNvSpPr txBox="1"/>
          <p:nvPr/>
        </p:nvSpPr>
        <p:spPr>
          <a:xfrm>
            <a:off x="854422" y="2005607"/>
            <a:ext cx="16579155" cy="847725"/>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The implementation of the Crop Recommendation System brings tangible benefits across the agricultural value chain, promoting both individual farm prosperity and broader food security.</a:t>
            </a:r>
          </a:p>
        </p:txBody>
      </p:sp>
      <p:grpSp>
        <p:nvGrpSpPr>
          <p:cNvPr id="7" name="Group 7"/>
          <p:cNvGrpSpPr/>
          <p:nvPr/>
        </p:nvGrpSpPr>
        <p:grpSpPr>
          <a:xfrm>
            <a:off x="840135" y="3113634"/>
            <a:ext cx="2100857" cy="1412676"/>
            <a:chOff x="0" y="0"/>
            <a:chExt cx="2801143" cy="1883568"/>
          </a:xfrm>
        </p:grpSpPr>
        <p:sp>
          <p:nvSpPr>
            <p:cNvPr id="8" name="Freeform 8"/>
            <p:cNvSpPr/>
            <p:nvPr/>
          </p:nvSpPr>
          <p:spPr>
            <a:xfrm>
              <a:off x="19050" y="19050"/>
              <a:ext cx="2763012" cy="1845437"/>
            </a:xfrm>
            <a:custGeom>
              <a:avLst/>
              <a:gdLst/>
              <a:ahLst/>
              <a:cxnLst/>
              <a:rect l="l" t="t" r="r" b="b"/>
              <a:pathLst>
                <a:path w="2763012" h="1845437">
                  <a:moveTo>
                    <a:pt x="0" y="488315"/>
                  </a:moveTo>
                  <a:cubicBezTo>
                    <a:pt x="0" y="218567"/>
                    <a:pt x="220091" y="0"/>
                    <a:pt x="491617" y="0"/>
                  </a:cubicBezTo>
                  <a:lnTo>
                    <a:pt x="2271395" y="0"/>
                  </a:lnTo>
                  <a:cubicBezTo>
                    <a:pt x="2542921" y="0"/>
                    <a:pt x="2763012" y="218567"/>
                    <a:pt x="2763012" y="488315"/>
                  </a:cubicBezTo>
                  <a:lnTo>
                    <a:pt x="2763012" y="1357122"/>
                  </a:lnTo>
                  <a:cubicBezTo>
                    <a:pt x="2763012" y="1626870"/>
                    <a:pt x="2542921" y="1845437"/>
                    <a:pt x="2271395" y="1845437"/>
                  </a:cubicBezTo>
                  <a:lnTo>
                    <a:pt x="491617" y="1845437"/>
                  </a:lnTo>
                  <a:cubicBezTo>
                    <a:pt x="220091" y="1845437"/>
                    <a:pt x="0" y="1626870"/>
                    <a:pt x="0" y="1357122"/>
                  </a:cubicBezTo>
                  <a:close/>
                </a:path>
              </a:pathLst>
            </a:custGeom>
            <a:solidFill>
              <a:srgbClr val="F3F3FF"/>
            </a:solidFill>
          </p:spPr>
        </p:sp>
        <p:sp>
          <p:nvSpPr>
            <p:cNvPr id="9" name="Freeform 9"/>
            <p:cNvSpPr/>
            <p:nvPr/>
          </p:nvSpPr>
          <p:spPr>
            <a:xfrm>
              <a:off x="0" y="0"/>
              <a:ext cx="2801112" cy="1883537"/>
            </a:xfrm>
            <a:custGeom>
              <a:avLst/>
              <a:gdLst/>
              <a:ahLst/>
              <a:cxnLst/>
              <a:rect l="l" t="t" r="r" b="b"/>
              <a:pathLst>
                <a:path w="2801112" h="1883537">
                  <a:moveTo>
                    <a:pt x="0" y="507365"/>
                  </a:moveTo>
                  <a:cubicBezTo>
                    <a:pt x="0" y="227076"/>
                    <a:pt x="228727" y="0"/>
                    <a:pt x="510667" y="0"/>
                  </a:cubicBezTo>
                  <a:lnTo>
                    <a:pt x="2290445" y="0"/>
                  </a:lnTo>
                  <a:lnTo>
                    <a:pt x="2290445" y="19050"/>
                  </a:lnTo>
                  <a:lnTo>
                    <a:pt x="2290445" y="0"/>
                  </a:lnTo>
                  <a:cubicBezTo>
                    <a:pt x="2572385" y="0"/>
                    <a:pt x="2801112" y="227076"/>
                    <a:pt x="2801112" y="507365"/>
                  </a:cubicBezTo>
                  <a:lnTo>
                    <a:pt x="2782062" y="507365"/>
                  </a:lnTo>
                  <a:lnTo>
                    <a:pt x="2801112" y="507365"/>
                  </a:lnTo>
                  <a:lnTo>
                    <a:pt x="2801112" y="1376172"/>
                  </a:lnTo>
                  <a:lnTo>
                    <a:pt x="2782062" y="1376172"/>
                  </a:lnTo>
                  <a:lnTo>
                    <a:pt x="2801112" y="1376172"/>
                  </a:lnTo>
                  <a:cubicBezTo>
                    <a:pt x="2801112" y="1656461"/>
                    <a:pt x="2572385" y="1883537"/>
                    <a:pt x="2290445" y="1883537"/>
                  </a:cubicBezTo>
                  <a:lnTo>
                    <a:pt x="2290445" y="1864487"/>
                  </a:lnTo>
                  <a:lnTo>
                    <a:pt x="2290445" y="1883537"/>
                  </a:lnTo>
                  <a:lnTo>
                    <a:pt x="510667" y="1883537"/>
                  </a:lnTo>
                  <a:lnTo>
                    <a:pt x="510667" y="1864487"/>
                  </a:lnTo>
                  <a:lnTo>
                    <a:pt x="510667" y="1883537"/>
                  </a:lnTo>
                  <a:cubicBezTo>
                    <a:pt x="228727" y="1883537"/>
                    <a:pt x="0" y="1656588"/>
                    <a:pt x="0" y="1376172"/>
                  </a:cubicBezTo>
                  <a:lnTo>
                    <a:pt x="0" y="507365"/>
                  </a:lnTo>
                  <a:lnTo>
                    <a:pt x="19050" y="507365"/>
                  </a:lnTo>
                  <a:lnTo>
                    <a:pt x="0" y="507365"/>
                  </a:lnTo>
                  <a:moveTo>
                    <a:pt x="38100" y="507365"/>
                  </a:moveTo>
                  <a:lnTo>
                    <a:pt x="38100" y="1376172"/>
                  </a:lnTo>
                  <a:lnTo>
                    <a:pt x="19050" y="1376172"/>
                  </a:lnTo>
                  <a:lnTo>
                    <a:pt x="38100" y="1376172"/>
                  </a:lnTo>
                  <a:cubicBezTo>
                    <a:pt x="38100" y="1635252"/>
                    <a:pt x="249555" y="1845437"/>
                    <a:pt x="510667" y="1845437"/>
                  </a:cubicBezTo>
                  <a:lnTo>
                    <a:pt x="2290445" y="1845437"/>
                  </a:lnTo>
                  <a:cubicBezTo>
                    <a:pt x="2551557" y="1845437"/>
                    <a:pt x="2763012" y="1635252"/>
                    <a:pt x="2763012" y="1376172"/>
                  </a:cubicBezTo>
                  <a:lnTo>
                    <a:pt x="2763012" y="507365"/>
                  </a:lnTo>
                  <a:cubicBezTo>
                    <a:pt x="2763012" y="248285"/>
                    <a:pt x="2551557" y="38100"/>
                    <a:pt x="2290445" y="38100"/>
                  </a:cubicBezTo>
                  <a:lnTo>
                    <a:pt x="510667" y="38100"/>
                  </a:lnTo>
                  <a:lnTo>
                    <a:pt x="510667" y="19050"/>
                  </a:lnTo>
                  <a:lnTo>
                    <a:pt x="510667" y="38100"/>
                  </a:lnTo>
                  <a:cubicBezTo>
                    <a:pt x="249555" y="38100"/>
                    <a:pt x="38100" y="248285"/>
                    <a:pt x="38100" y="507365"/>
                  </a:cubicBezTo>
                  <a:close/>
                </a:path>
              </a:pathLst>
            </a:custGeom>
            <a:solidFill>
              <a:srgbClr val="2D4DF2"/>
            </a:solidFill>
          </p:spPr>
        </p:sp>
      </p:grpSp>
      <p:sp>
        <p:nvSpPr>
          <p:cNvPr id="10" name="Freeform 10" descr="preencoded.png"/>
          <p:cNvSpPr/>
          <p:nvPr/>
        </p:nvSpPr>
        <p:spPr>
          <a:xfrm>
            <a:off x="1718965" y="3605361"/>
            <a:ext cx="343197" cy="429071"/>
          </a:xfrm>
          <a:custGeom>
            <a:avLst/>
            <a:gdLst/>
            <a:ahLst/>
            <a:cxnLst/>
            <a:rect l="l" t="t" r="r" b="b"/>
            <a:pathLst>
              <a:path w="343197" h="429071">
                <a:moveTo>
                  <a:pt x="0" y="0"/>
                </a:moveTo>
                <a:lnTo>
                  <a:pt x="343197" y="0"/>
                </a:lnTo>
                <a:lnTo>
                  <a:pt x="343197" y="429071"/>
                </a:lnTo>
                <a:lnTo>
                  <a:pt x="0" y="429071"/>
                </a:lnTo>
                <a:lnTo>
                  <a:pt x="0" y="0"/>
                </a:lnTo>
                <a:close/>
              </a:path>
            </a:pathLst>
          </a:custGeom>
          <a:blipFill>
            <a:blip r:embed="rId4"/>
            <a:stretch>
              <a:fillRect l="-8" r="-8"/>
            </a:stretch>
          </a:blipFill>
        </p:spPr>
      </p:sp>
      <p:sp>
        <p:nvSpPr>
          <p:cNvPr id="11" name="TextBox 11"/>
          <p:cNvSpPr txBox="1"/>
          <p:nvPr/>
        </p:nvSpPr>
        <p:spPr>
          <a:xfrm>
            <a:off x="3170784" y="3352949"/>
            <a:ext cx="3865661"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Enhanced Resource Efficiency</a:t>
            </a:r>
          </a:p>
        </p:txBody>
      </p:sp>
      <p:sp>
        <p:nvSpPr>
          <p:cNvPr id="12" name="TextBox 12"/>
          <p:cNvSpPr txBox="1"/>
          <p:nvPr/>
        </p:nvSpPr>
        <p:spPr>
          <a:xfrm>
            <a:off x="3170784" y="3810744"/>
            <a:ext cx="7668517"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Minimize water and fertilizer waste by selecting crops with precise needs.</a:t>
            </a:r>
          </a:p>
        </p:txBody>
      </p:sp>
      <p:grpSp>
        <p:nvGrpSpPr>
          <p:cNvPr id="13" name="Group 13"/>
          <p:cNvGrpSpPr/>
          <p:nvPr/>
        </p:nvGrpSpPr>
        <p:grpSpPr>
          <a:xfrm>
            <a:off x="3048744" y="4500116"/>
            <a:ext cx="14262795" cy="14288"/>
            <a:chOff x="0" y="0"/>
            <a:chExt cx="19017060" cy="19050"/>
          </a:xfrm>
        </p:grpSpPr>
        <p:sp>
          <p:nvSpPr>
            <p:cNvPr id="14" name="Freeform 14"/>
            <p:cNvSpPr/>
            <p:nvPr/>
          </p:nvSpPr>
          <p:spPr>
            <a:xfrm>
              <a:off x="0" y="0"/>
              <a:ext cx="19017107" cy="19050"/>
            </a:xfrm>
            <a:custGeom>
              <a:avLst/>
              <a:gdLst/>
              <a:ahLst/>
              <a:cxnLst/>
              <a:rect l="l" t="t" r="r" b="b"/>
              <a:pathLst>
                <a:path w="19017107" h="19050">
                  <a:moveTo>
                    <a:pt x="0" y="9525"/>
                  </a:moveTo>
                  <a:cubicBezTo>
                    <a:pt x="0" y="4318"/>
                    <a:pt x="4318" y="0"/>
                    <a:pt x="9525" y="0"/>
                  </a:cubicBezTo>
                  <a:lnTo>
                    <a:pt x="19007582" y="0"/>
                  </a:lnTo>
                  <a:cubicBezTo>
                    <a:pt x="19012790" y="0"/>
                    <a:pt x="19017107" y="4318"/>
                    <a:pt x="19017107" y="9525"/>
                  </a:cubicBezTo>
                  <a:cubicBezTo>
                    <a:pt x="19017107" y="14732"/>
                    <a:pt x="19012790" y="19050"/>
                    <a:pt x="19007582" y="19050"/>
                  </a:cubicBezTo>
                  <a:lnTo>
                    <a:pt x="9525" y="19050"/>
                  </a:lnTo>
                  <a:cubicBezTo>
                    <a:pt x="4318" y="19050"/>
                    <a:pt x="0" y="14732"/>
                    <a:pt x="0" y="9525"/>
                  </a:cubicBezTo>
                  <a:close/>
                </a:path>
              </a:pathLst>
            </a:custGeom>
            <a:solidFill>
              <a:srgbClr val="2D4DF2"/>
            </a:solidFill>
          </p:spPr>
        </p:sp>
      </p:grpSp>
      <p:grpSp>
        <p:nvGrpSpPr>
          <p:cNvPr id="15" name="Group 15"/>
          <p:cNvGrpSpPr/>
          <p:nvPr/>
        </p:nvGrpSpPr>
        <p:grpSpPr>
          <a:xfrm>
            <a:off x="840135" y="4619774"/>
            <a:ext cx="4173290" cy="1412676"/>
            <a:chOff x="0" y="0"/>
            <a:chExt cx="5564387" cy="1883568"/>
          </a:xfrm>
        </p:grpSpPr>
        <p:sp>
          <p:nvSpPr>
            <p:cNvPr id="16" name="Freeform 16"/>
            <p:cNvSpPr/>
            <p:nvPr/>
          </p:nvSpPr>
          <p:spPr>
            <a:xfrm>
              <a:off x="19050" y="19050"/>
              <a:ext cx="5526278" cy="1845437"/>
            </a:xfrm>
            <a:custGeom>
              <a:avLst/>
              <a:gdLst/>
              <a:ahLst/>
              <a:cxnLst/>
              <a:rect l="l" t="t" r="r" b="b"/>
              <a:pathLst>
                <a:path w="5526278" h="1845437">
                  <a:moveTo>
                    <a:pt x="0" y="488315"/>
                  </a:moveTo>
                  <a:cubicBezTo>
                    <a:pt x="0" y="218567"/>
                    <a:pt x="221615" y="0"/>
                    <a:pt x="494919" y="0"/>
                  </a:cubicBezTo>
                  <a:lnTo>
                    <a:pt x="5031359" y="0"/>
                  </a:lnTo>
                  <a:cubicBezTo>
                    <a:pt x="5304790" y="0"/>
                    <a:pt x="5526278" y="218567"/>
                    <a:pt x="5526278" y="488315"/>
                  </a:cubicBezTo>
                  <a:lnTo>
                    <a:pt x="5526278" y="1357122"/>
                  </a:lnTo>
                  <a:cubicBezTo>
                    <a:pt x="5526278" y="1626870"/>
                    <a:pt x="5304663" y="1845437"/>
                    <a:pt x="5031359" y="1845437"/>
                  </a:cubicBezTo>
                  <a:lnTo>
                    <a:pt x="494919" y="1845437"/>
                  </a:lnTo>
                  <a:cubicBezTo>
                    <a:pt x="221488" y="1845437"/>
                    <a:pt x="0" y="1626870"/>
                    <a:pt x="0" y="1357122"/>
                  </a:cubicBezTo>
                  <a:close/>
                </a:path>
              </a:pathLst>
            </a:custGeom>
            <a:solidFill>
              <a:srgbClr val="F3F3FF"/>
            </a:solidFill>
          </p:spPr>
        </p:sp>
        <p:sp>
          <p:nvSpPr>
            <p:cNvPr id="17" name="Freeform 17"/>
            <p:cNvSpPr/>
            <p:nvPr/>
          </p:nvSpPr>
          <p:spPr>
            <a:xfrm>
              <a:off x="0" y="0"/>
              <a:ext cx="5564378" cy="1883537"/>
            </a:xfrm>
            <a:custGeom>
              <a:avLst/>
              <a:gdLst/>
              <a:ahLst/>
              <a:cxnLst/>
              <a:rect l="l" t="t" r="r" b="b"/>
              <a:pathLst>
                <a:path w="5564378" h="1883537">
                  <a:moveTo>
                    <a:pt x="0" y="507365"/>
                  </a:moveTo>
                  <a:cubicBezTo>
                    <a:pt x="0" y="226949"/>
                    <a:pt x="230378" y="0"/>
                    <a:pt x="513969" y="0"/>
                  </a:cubicBezTo>
                  <a:lnTo>
                    <a:pt x="5050409" y="0"/>
                  </a:lnTo>
                  <a:lnTo>
                    <a:pt x="5050409" y="19050"/>
                  </a:lnTo>
                  <a:lnTo>
                    <a:pt x="5050409" y="0"/>
                  </a:lnTo>
                  <a:cubicBezTo>
                    <a:pt x="5334000" y="0"/>
                    <a:pt x="5564378" y="226949"/>
                    <a:pt x="5564378" y="507365"/>
                  </a:cubicBezTo>
                  <a:lnTo>
                    <a:pt x="5545328" y="507365"/>
                  </a:lnTo>
                  <a:lnTo>
                    <a:pt x="5564378" y="507365"/>
                  </a:lnTo>
                  <a:lnTo>
                    <a:pt x="5564378" y="1376172"/>
                  </a:lnTo>
                  <a:lnTo>
                    <a:pt x="5545328" y="1376172"/>
                  </a:lnTo>
                  <a:lnTo>
                    <a:pt x="5564378" y="1376172"/>
                  </a:lnTo>
                  <a:cubicBezTo>
                    <a:pt x="5564378" y="1656588"/>
                    <a:pt x="5334000" y="1883537"/>
                    <a:pt x="5050409" y="1883537"/>
                  </a:cubicBezTo>
                  <a:lnTo>
                    <a:pt x="5050409" y="1864487"/>
                  </a:lnTo>
                  <a:lnTo>
                    <a:pt x="5050409" y="1883537"/>
                  </a:lnTo>
                  <a:lnTo>
                    <a:pt x="513969" y="1883537"/>
                  </a:lnTo>
                  <a:lnTo>
                    <a:pt x="513969" y="1864487"/>
                  </a:lnTo>
                  <a:lnTo>
                    <a:pt x="513969" y="1883537"/>
                  </a:lnTo>
                  <a:cubicBezTo>
                    <a:pt x="230378"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5125"/>
                    <a:pt x="250952" y="1845437"/>
                    <a:pt x="513969" y="1845437"/>
                  </a:cubicBezTo>
                  <a:lnTo>
                    <a:pt x="5050409" y="1845437"/>
                  </a:lnTo>
                  <a:cubicBezTo>
                    <a:pt x="5313553" y="1845437"/>
                    <a:pt x="5526278" y="1635125"/>
                    <a:pt x="5526278" y="1376172"/>
                  </a:cubicBezTo>
                  <a:lnTo>
                    <a:pt x="5526278" y="507365"/>
                  </a:lnTo>
                  <a:cubicBezTo>
                    <a:pt x="5526278" y="248412"/>
                    <a:pt x="5313426" y="38100"/>
                    <a:pt x="5050409" y="38100"/>
                  </a:cubicBezTo>
                  <a:lnTo>
                    <a:pt x="513969" y="38100"/>
                  </a:lnTo>
                  <a:lnTo>
                    <a:pt x="513969" y="19050"/>
                  </a:lnTo>
                  <a:lnTo>
                    <a:pt x="513969" y="38100"/>
                  </a:lnTo>
                  <a:cubicBezTo>
                    <a:pt x="250952" y="38100"/>
                    <a:pt x="38100" y="248412"/>
                    <a:pt x="38100" y="507365"/>
                  </a:cubicBezTo>
                  <a:close/>
                </a:path>
              </a:pathLst>
            </a:custGeom>
            <a:solidFill>
              <a:srgbClr val="018CE1"/>
            </a:solidFill>
          </p:spPr>
        </p:sp>
      </p:grpSp>
      <p:sp>
        <p:nvSpPr>
          <p:cNvPr id="18" name="Freeform 18" descr="preencoded.png"/>
          <p:cNvSpPr/>
          <p:nvPr/>
        </p:nvSpPr>
        <p:spPr>
          <a:xfrm>
            <a:off x="2755106" y="511150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5"/>
            <a:stretch>
              <a:fillRect l="-8" r="-8"/>
            </a:stretch>
          </a:blipFill>
        </p:spPr>
      </p:sp>
      <p:sp>
        <p:nvSpPr>
          <p:cNvPr id="19" name="TextBox 19"/>
          <p:cNvSpPr txBox="1"/>
          <p:nvPr/>
        </p:nvSpPr>
        <p:spPr>
          <a:xfrm>
            <a:off x="5243215" y="4859090"/>
            <a:ext cx="3267224"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Increased Farmer Income</a:t>
            </a:r>
          </a:p>
        </p:txBody>
      </p:sp>
      <p:sp>
        <p:nvSpPr>
          <p:cNvPr id="20" name="TextBox 20"/>
          <p:cNvSpPr txBox="1"/>
          <p:nvPr/>
        </p:nvSpPr>
        <p:spPr>
          <a:xfrm>
            <a:off x="5243215" y="5316885"/>
            <a:ext cx="7514481"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Higher yields and optimized choices lead directly to greater profitability.</a:t>
            </a:r>
          </a:p>
        </p:txBody>
      </p:sp>
      <p:grpSp>
        <p:nvGrpSpPr>
          <p:cNvPr id="21" name="Group 21"/>
          <p:cNvGrpSpPr/>
          <p:nvPr/>
        </p:nvGrpSpPr>
        <p:grpSpPr>
          <a:xfrm>
            <a:off x="5121176" y="6006256"/>
            <a:ext cx="12190363" cy="14288"/>
            <a:chOff x="0" y="0"/>
            <a:chExt cx="16253817" cy="19050"/>
          </a:xfrm>
        </p:grpSpPr>
        <p:sp>
          <p:nvSpPr>
            <p:cNvPr id="22" name="Freeform 22"/>
            <p:cNvSpPr/>
            <p:nvPr/>
          </p:nvSpPr>
          <p:spPr>
            <a:xfrm>
              <a:off x="0" y="0"/>
              <a:ext cx="16253840" cy="19050"/>
            </a:xfrm>
            <a:custGeom>
              <a:avLst/>
              <a:gdLst/>
              <a:ahLst/>
              <a:cxnLst/>
              <a:rect l="l" t="t" r="r" b="b"/>
              <a:pathLst>
                <a:path w="16253840" h="19050">
                  <a:moveTo>
                    <a:pt x="0" y="9525"/>
                  </a:moveTo>
                  <a:cubicBezTo>
                    <a:pt x="0" y="4318"/>
                    <a:pt x="4318" y="0"/>
                    <a:pt x="9525" y="0"/>
                  </a:cubicBezTo>
                  <a:lnTo>
                    <a:pt x="16244315" y="0"/>
                  </a:lnTo>
                  <a:cubicBezTo>
                    <a:pt x="16249523" y="0"/>
                    <a:pt x="16253840" y="4318"/>
                    <a:pt x="16253840" y="9525"/>
                  </a:cubicBezTo>
                  <a:cubicBezTo>
                    <a:pt x="16253840" y="14732"/>
                    <a:pt x="16249523" y="19050"/>
                    <a:pt x="16244315" y="19050"/>
                  </a:cubicBezTo>
                  <a:lnTo>
                    <a:pt x="9525" y="19050"/>
                  </a:lnTo>
                  <a:cubicBezTo>
                    <a:pt x="4318" y="19050"/>
                    <a:pt x="0" y="14732"/>
                    <a:pt x="0" y="9525"/>
                  </a:cubicBezTo>
                  <a:close/>
                </a:path>
              </a:pathLst>
            </a:custGeom>
            <a:solidFill>
              <a:srgbClr val="018CE1"/>
            </a:solidFill>
          </p:spPr>
        </p:sp>
      </p:grpSp>
      <p:grpSp>
        <p:nvGrpSpPr>
          <p:cNvPr id="23" name="Group 23"/>
          <p:cNvGrpSpPr/>
          <p:nvPr/>
        </p:nvGrpSpPr>
        <p:grpSpPr>
          <a:xfrm>
            <a:off x="840135" y="6125915"/>
            <a:ext cx="6245721" cy="1412676"/>
            <a:chOff x="0" y="0"/>
            <a:chExt cx="8327628" cy="1883568"/>
          </a:xfrm>
        </p:grpSpPr>
        <p:sp>
          <p:nvSpPr>
            <p:cNvPr id="24" name="Freeform 24"/>
            <p:cNvSpPr/>
            <p:nvPr/>
          </p:nvSpPr>
          <p:spPr>
            <a:xfrm>
              <a:off x="19050" y="19050"/>
              <a:ext cx="8289417" cy="1845437"/>
            </a:xfrm>
            <a:custGeom>
              <a:avLst/>
              <a:gdLst/>
              <a:ahLst/>
              <a:cxnLst/>
              <a:rect l="l" t="t" r="r" b="b"/>
              <a:pathLst>
                <a:path w="8289417" h="1845437">
                  <a:moveTo>
                    <a:pt x="0" y="488315"/>
                  </a:moveTo>
                  <a:cubicBezTo>
                    <a:pt x="0" y="218567"/>
                    <a:pt x="222123" y="0"/>
                    <a:pt x="496062" y="0"/>
                  </a:cubicBezTo>
                  <a:lnTo>
                    <a:pt x="7793355" y="0"/>
                  </a:lnTo>
                  <a:cubicBezTo>
                    <a:pt x="8067294" y="0"/>
                    <a:pt x="8289417" y="218567"/>
                    <a:pt x="8289417" y="488315"/>
                  </a:cubicBezTo>
                  <a:lnTo>
                    <a:pt x="8289417" y="1357122"/>
                  </a:lnTo>
                  <a:cubicBezTo>
                    <a:pt x="8289417" y="1626870"/>
                    <a:pt x="8067294" y="1845437"/>
                    <a:pt x="7793355" y="1845437"/>
                  </a:cubicBezTo>
                  <a:lnTo>
                    <a:pt x="496062" y="1845437"/>
                  </a:lnTo>
                  <a:cubicBezTo>
                    <a:pt x="222123" y="1845437"/>
                    <a:pt x="0" y="1626870"/>
                    <a:pt x="0" y="1357122"/>
                  </a:cubicBezTo>
                  <a:close/>
                </a:path>
              </a:pathLst>
            </a:custGeom>
            <a:solidFill>
              <a:srgbClr val="F3F3FF"/>
            </a:solidFill>
          </p:spPr>
        </p:sp>
        <p:sp>
          <p:nvSpPr>
            <p:cNvPr id="25" name="Freeform 25"/>
            <p:cNvSpPr/>
            <p:nvPr/>
          </p:nvSpPr>
          <p:spPr>
            <a:xfrm>
              <a:off x="0" y="0"/>
              <a:ext cx="8327517" cy="1883537"/>
            </a:xfrm>
            <a:custGeom>
              <a:avLst/>
              <a:gdLst/>
              <a:ahLst/>
              <a:cxnLst/>
              <a:rect l="l" t="t" r="r" b="b"/>
              <a:pathLst>
                <a:path w="8327517" h="1883537">
                  <a:moveTo>
                    <a:pt x="0" y="507365"/>
                  </a:moveTo>
                  <a:cubicBezTo>
                    <a:pt x="0" y="226822"/>
                    <a:pt x="230886" y="0"/>
                    <a:pt x="515112" y="0"/>
                  </a:cubicBezTo>
                  <a:lnTo>
                    <a:pt x="7812405" y="0"/>
                  </a:lnTo>
                  <a:lnTo>
                    <a:pt x="7812405" y="19050"/>
                  </a:lnTo>
                  <a:lnTo>
                    <a:pt x="7812405" y="0"/>
                  </a:lnTo>
                  <a:cubicBezTo>
                    <a:pt x="8096631" y="0"/>
                    <a:pt x="8327517" y="226822"/>
                    <a:pt x="8327517" y="507365"/>
                  </a:cubicBezTo>
                  <a:lnTo>
                    <a:pt x="8308467" y="507365"/>
                  </a:lnTo>
                  <a:lnTo>
                    <a:pt x="8327517" y="507365"/>
                  </a:lnTo>
                  <a:lnTo>
                    <a:pt x="8327517" y="1376172"/>
                  </a:lnTo>
                  <a:lnTo>
                    <a:pt x="8308467" y="1376172"/>
                  </a:lnTo>
                  <a:lnTo>
                    <a:pt x="8327517" y="1376172"/>
                  </a:lnTo>
                  <a:cubicBezTo>
                    <a:pt x="8327517" y="1656715"/>
                    <a:pt x="8096631" y="1883537"/>
                    <a:pt x="7812405" y="1883537"/>
                  </a:cubicBezTo>
                  <a:lnTo>
                    <a:pt x="7812405" y="1864487"/>
                  </a:lnTo>
                  <a:lnTo>
                    <a:pt x="7812405" y="1883537"/>
                  </a:lnTo>
                  <a:lnTo>
                    <a:pt x="515112" y="1883537"/>
                  </a:lnTo>
                  <a:lnTo>
                    <a:pt x="515112" y="1864487"/>
                  </a:lnTo>
                  <a:lnTo>
                    <a:pt x="515112" y="1883537"/>
                  </a:lnTo>
                  <a:cubicBezTo>
                    <a:pt x="230886" y="1883537"/>
                    <a:pt x="0" y="1656715"/>
                    <a:pt x="0" y="1376172"/>
                  </a:cubicBezTo>
                  <a:lnTo>
                    <a:pt x="0" y="507365"/>
                  </a:lnTo>
                  <a:lnTo>
                    <a:pt x="19050" y="507365"/>
                  </a:lnTo>
                  <a:lnTo>
                    <a:pt x="0" y="507365"/>
                  </a:lnTo>
                  <a:moveTo>
                    <a:pt x="38100" y="507365"/>
                  </a:moveTo>
                  <a:lnTo>
                    <a:pt x="38100" y="1376172"/>
                  </a:lnTo>
                  <a:lnTo>
                    <a:pt x="19050" y="1376172"/>
                  </a:lnTo>
                  <a:lnTo>
                    <a:pt x="38100" y="1376172"/>
                  </a:lnTo>
                  <a:cubicBezTo>
                    <a:pt x="38100" y="1634998"/>
                    <a:pt x="251460" y="1845437"/>
                    <a:pt x="515112" y="1845437"/>
                  </a:cubicBezTo>
                  <a:lnTo>
                    <a:pt x="7812405" y="1845437"/>
                  </a:lnTo>
                  <a:cubicBezTo>
                    <a:pt x="8076185" y="1845437"/>
                    <a:pt x="8289417" y="1634998"/>
                    <a:pt x="8289417" y="1376172"/>
                  </a:cubicBezTo>
                  <a:lnTo>
                    <a:pt x="8289417" y="507365"/>
                  </a:lnTo>
                  <a:cubicBezTo>
                    <a:pt x="8289544" y="248539"/>
                    <a:pt x="8076184" y="38100"/>
                    <a:pt x="7812405" y="38100"/>
                  </a:cubicBezTo>
                  <a:lnTo>
                    <a:pt x="515112" y="38100"/>
                  </a:lnTo>
                  <a:lnTo>
                    <a:pt x="515112" y="19050"/>
                  </a:lnTo>
                  <a:lnTo>
                    <a:pt x="515112" y="38100"/>
                  </a:lnTo>
                  <a:cubicBezTo>
                    <a:pt x="251460" y="38100"/>
                    <a:pt x="38100" y="248539"/>
                    <a:pt x="38100" y="507365"/>
                  </a:cubicBezTo>
                  <a:close/>
                </a:path>
              </a:pathLst>
            </a:custGeom>
            <a:solidFill>
              <a:srgbClr val="DA33BF"/>
            </a:solidFill>
          </p:spPr>
        </p:sp>
      </p:grpSp>
      <p:sp>
        <p:nvSpPr>
          <p:cNvPr id="26" name="Freeform 26" descr="preencoded.png"/>
          <p:cNvSpPr/>
          <p:nvPr/>
        </p:nvSpPr>
        <p:spPr>
          <a:xfrm>
            <a:off x="3791396" y="6617642"/>
            <a:ext cx="343197" cy="429071"/>
          </a:xfrm>
          <a:custGeom>
            <a:avLst/>
            <a:gdLst/>
            <a:ahLst/>
            <a:cxnLst/>
            <a:rect l="l" t="t" r="r" b="b"/>
            <a:pathLst>
              <a:path w="343197" h="429071">
                <a:moveTo>
                  <a:pt x="0" y="0"/>
                </a:moveTo>
                <a:lnTo>
                  <a:pt x="343198" y="0"/>
                </a:lnTo>
                <a:lnTo>
                  <a:pt x="343198" y="429072"/>
                </a:lnTo>
                <a:lnTo>
                  <a:pt x="0" y="429072"/>
                </a:lnTo>
                <a:lnTo>
                  <a:pt x="0" y="0"/>
                </a:lnTo>
                <a:close/>
              </a:path>
            </a:pathLst>
          </a:custGeom>
          <a:blipFill>
            <a:blip r:embed="rId6"/>
            <a:stretch>
              <a:fillRect l="-8" r="-8"/>
            </a:stretch>
          </a:blipFill>
        </p:spPr>
      </p:sp>
      <p:sp>
        <p:nvSpPr>
          <p:cNvPr id="27" name="TextBox 27"/>
          <p:cNvSpPr txBox="1"/>
          <p:nvPr/>
        </p:nvSpPr>
        <p:spPr>
          <a:xfrm>
            <a:off x="7315646" y="6365230"/>
            <a:ext cx="4421833"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Sustainable Agricultural Practices</a:t>
            </a:r>
          </a:p>
        </p:txBody>
      </p:sp>
      <p:sp>
        <p:nvSpPr>
          <p:cNvPr id="28" name="TextBox 28"/>
          <p:cNvSpPr txBox="1"/>
          <p:nvPr/>
        </p:nvSpPr>
        <p:spPr>
          <a:xfrm>
            <a:off x="7315646" y="6823025"/>
            <a:ext cx="9491960" cy="457200"/>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Contribute to healthier soil and reduced environmental impact through informed decisions.</a:t>
            </a:r>
          </a:p>
        </p:txBody>
      </p:sp>
      <p:grpSp>
        <p:nvGrpSpPr>
          <p:cNvPr id="29" name="Group 29"/>
          <p:cNvGrpSpPr/>
          <p:nvPr/>
        </p:nvGrpSpPr>
        <p:grpSpPr>
          <a:xfrm>
            <a:off x="7193608" y="7512397"/>
            <a:ext cx="10117931" cy="14288"/>
            <a:chOff x="0" y="0"/>
            <a:chExt cx="13490575" cy="19050"/>
          </a:xfrm>
        </p:grpSpPr>
        <p:sp>
          <p:nvSpPr>
            <p:cNvPr id="30" name="Freeform 30"/>
            <p:cNvSpPr/>
            <p:nvPr/>
          </p:nvSpPr>
          <p:spPr>
            <a:xfrm>
              <a:off x="0" y="0"/>
              <a:ext cx="13490575" cy="19050"/>
            </a:xfrm>
            <a:custGeom>
              <a:avLst/>
              <a:gdLst/>
              <a:ahLst/>
              <a:cxnLst/>
              <a:rect l="l" t="t" r="r" b="b"/>
              <a:pathLst>
                <a:path w="13490575" h="19050">
                  <a:moveTo>
                    <a:pt x="0" y="9525"/>
                  </a:moveTo>
                  <a:cubicBezTo>
                    <a:pt x="0" y="4318"/>
                    <a:pt x="4318" y="0"/>
                    <a:pt x="9525" y="0"/>
                  </a:cubicBezTo>
                  <a:lnTo>
                    <a:pt x="13481050" y="0"/>
                  </a:lnTo>
                  <a:cubicBezTo>
                    <a:pt x="13486257" y="0"/>
                    <a:pt x="13490575" y="4318"/>
                    <a:pt x="13490575" y="9525"/>
                  </a:cubicBezTo>
                  <a:cubicBezTo>
                    <a:pt x="13490575" y="14732"/>
                    <a:pt x="13486257" y="19050"/>
                    <a:pt x="13481050" y="19050"/>
                  </a:cubicBezTo>
                  <a:lnTo>
                    <a:pt x="9525" y="19050"/>
                  </a:lnTo>
                  <a:cubicBezTo>
                    <a:pt x="4318" y="19050"/>
                    <a:pt x="0" y="14732"/>
                    <a:pt x="0" y="9525"/>
                  </a:cubicBezTo>
                  <a:close/>
                </a:path>
              </a:pathLst>
            </a:custGeom>
            <a:solidFill>
              <a:srgbClr val="DA33BF"/>
            </a:solidFill>
          </p:spPr>
        </p:sp>
      </p:grpSp>
      <p:grpSp>
        <p:nvGrpSpPr>
          <p:cNvPr id="31" name="Group 31"/>
          <p:cNvGrpSpPr/>
          <p:nvPr/>
        </p:nvGrpSpPr>
        <p:grpSpPr>
          <a:xfrm>
            <a:off x="840135" y="7632055"/>
            <a:ext cx="8318152" cy="1803201"/>
            <a:chOff x="0" y="0"/>
            <a:chExt cx="11090870" cy="2404268"/>
          </a:xfrm>
        </p:grpSpPr>
        <p:sp>
          <p:nvSpPr>
            <p:cNvPr id="32" name="Freeform 32"/>
            <p:cNvSpPr/>
            <p:nvPr/>
          </p:nvSpPr>
          <p:spPr>
            <a:xfrm>
              <a:off x="19050" y="19050"/>
              <a:ext cx="11052683" cy="2366137"/>
            </a:xfrm>
            <a:custGeom>
              <a:avLst/>
              <a:gdLst/>
              <a:ahLst/>
              <a:cxnLst/>
              <a:rect l="l" t="t" r="r" b="b"/>
              <a:pathLst>
                <a:path w="11052683" h="2366137">
                  <a:moveTo>
                    <a:pt x="0" y="488315"/>
                  </a:moveTo>
                  <a:cubicBezTo>
                    <a:pt x="0" y="218567"/>
                    <a:pt x="221361" y="0"/>
                    <a:pt x="494411" y="0"/>
                  </a:cubicBezTo>
                  <a:lnTo>
                    <a:pt x="10558272" y="0"/>
                  </a:lnTo>
                  <a:cubicBezTo>
                    <a:pt x="10831322" y="0"/>
                    <a:pt x="11052683" y="218567"/>
                    <a:pt x="11052683" y="488315"/>
                  </a:cubicBezTo>
                  <a:lnTo>
                    <a:pt x="11052683" y="1877822"/>
                  </a:lnTo>
                  <a:cubicBezTo>
                    <a:pt x="11052683" y="2147443"/>
                    <a:pt x="10831322" y="2366137"/>
                    <a:pt x="10558272" y="2366137"/>
                  </a:cubicBezTo>
                  <a:lnTo>
                    <a:pt x="494411" y="2366137"/>
                  </a:lnTo>
                  <a:cubicBezTo>
                    <a:pt x="221361" y="2366137"/>
                    <a:pt x="0" y="2147570"/>
                    <a:pt x="0" y="1877822"/>
                  </a:cubicBezTo>
                  <a:close/>
                </a:path>
              </a:pathLst>
            </a:custGeom>
            <a:solidFill>
              <a:srgbClr val="F3F3FF"/>
            </a:solidFill>
          </p:spPr>
        </p:sp>
        <p:sp>
          <p:nvSpPr>
            <p:cNvPr id="33" name="Freeform 33"/>
            <p:cNvSpPr/>
            <p:nvPr/>
          </p:nvSpPr>
          <p:spPr>
            <a:xfrm>
              <a:off x="0" y="0"/>
              <a:ext cx="11090783" cy="2404237"/>
            </a:xfrm>
            <a:custGeom>
              <a:avLst/>
              <a:gdLst/>
              <a:ahLst/>
              <a:cxnLst/>
              <a:rect l="l" t="t" r="r" b="b"/>
              <a:pathLst>
                <a:path w="11090783" h="2404237">
                  <a:moveTo>
                    <a:pt x="0" y="507365"/>
                  </a:moveTo>
                  <a:cubicBezTo>
                    <a:pt x="0" y="226949"/>
                    <a:pt x="230124" y="0"/>
                    <a:pt x="513461" y="0"/>
                  </a:cubicBezTo>
                  <a:lnTo>
                    <a:pt x="10577322" y="0"/>
                  </a:lnTo>
                  <a:lnTo>
                    <a:pt x="10577322" y="19050"/>
                  </a:lnTo>
                  <a:lnTo>
                    <a:pt x="10577322" y="0"/>
                  </a:lnTo>
                  <a:cubicBezTo>
                    <a:pt x="10860659" y="0"/>
                    <a:pt x="11090783" y="226949"/>
                    <a:pt x="11090783" y="507365"/>
                  </a:cubicBezTo>
                  <a:lnTo>
                    <a:pt x="11071733" y="507365"/>
                  </a:lnTo>
                  <a:lnTo>
                    <a:pt x="11090783" y="507365"/>
                  </a:lnTo>
                  <a:lnTo>
                    <a:pt x="11090783" y="1896872"/>
                  </a:lnTo>
                  <a:lnTo>
                    <a:pt x="11071733" y="1896872"/>
                  </a:lnTo>
                  <a:lnTo>
                    <a:pt x="11090783" y="1896872"/>
                  </a:lnTo>
                  <a:cubicBezTo>
                    <a:pt x="11090783" y="2177288"/>
                    <a:pt x="10860659" y="2404237"/>
                    <a:pt x="10577322" y="2404237"/>
                  </a:cubicBezTo>
                  <a:lnTo>
                    <a:pt x="10577322" y="2385187"/>
                  </a:lnTo>
                  <a:lnTo>
                    <a:pt x="10577322" y="2404237"/>
                  </a:lnTo>
                  <a:lnTo>
                    <a:pt x="513461" y="2404237"/>
                  </a:lnTo>
                  <a:lnTo>
                    <a:pt x="513461" y="2385187"/>
                  </a:lnTo>
                  <a:lnTo>
                    <a:pt x="513461" y="2404237"/>
                  </a:lnTo>
                  <a:cubicBezTo>
                    <a:pt x="230124" y="2404237"/>
                    <a:pt x="0" y="2177288"/>
                    <a:pt x="0" y="1896872"/>
                  </a:cubicBezTo>
                  <a:lnTo>
                    <a:pt x="0" y="507365"/>
                  </a:lnTo>
                  <a:lnTo>
                    <a:pt x="19050" y="507365"/>
                  </a:lnTo>
                  <a:lnTo>
                    <a:pt x="0" y="507365"/>
                  </a:lnTo>
                  <a:moveTo>
                    <a:pt x="38100" y="507365"/>
                  </a:moveTo>
                  <a:lnTo>
                    <a:pt x="38100" y="1896872"/>
                  </a:lnTo>
                  <a:lnTo>
                    <a:pt x="19050" y="1896872"/>
                  </a:lnTo>
                  <a:lnTo>
                    <a:pt x="38100" y="1896872"/>
                  </a:lnTo>
                  <a:cubicBezTo>
                    <a:pt x="38100" y="2155825"/>
                    <a:pt x="250698" y="2366137"/>
                    <a:pt x="513461" y="2366137"/>
                  </a:cubicBezTo>
                  <a:lnTo>
                    <a:pt x="10577322" y="2366137"/>
                  </a:lnTo>
                  <a:cubicBezTo>
                    <a:pt x="10840085" y="2366137"/>
                    <a:pt x="11052683" y="2155825"/>
                    <a:pt x="11052683" y="1896872"/>
                  </a:cubicBezTo>
                  <a:lnTo>
                    <a:pt x="11052683" y="507365"/>
                  </a:lnTo>
                  <a:cubicBezTo>
                    <a:pt x="11052810" y="248412"/>
                    <a:pt x="10840085" y="38100"/>
                    <a:pt x="10577322" y="38100"/>
                  </a:cubicBezTo>
                  <a:lnTo>
                    <a:pt x="513461" y="38100"/>
                  </a:lnTo>
                  <a:lnTo>
                    <a:pt x="513461" y="19050"/>
                  </a:lnTo>
                  <a:lnTo>
                    <a:pt x="513461" y="38100"/>
                  </a:lnTo>
                  <a:cubicBezTo>
                    <a:pt x="250698" y="38100"/>
                    <a:pt x="38100" y="248412"/>
                    <a:pt x="38100" y="507365"/>
                  </a:cubicBezTo>
                  <a:close/>
                </a:path>
              </a:pathLst>
            </a:custGeom>
            <a:solidFill>
              <a:srgbClr val="2D4DF2"/>
            </a:solidFill>
          </p:spPr>
        </p:sp>
      </p:grpSp>
      <p:sp>
        <p:nvSpPr>
          <p:cNvPr id="34" name="Freeform 34" descr="preencoded.png"/>
          <p:cNvSpPr/>
          <p:nvPr/>
        </p:nvSpPr>
        <p:spPr>
          <a:xfrm>
            <a:off x="4827537" y="8319046"/>
            <a:ext cx="343197" cy="429071"/>
          </a:xfrm>
          <a:custGeom>
            <a:avLst/>
            <a:gdLst/>
            <a:ahLst/>
            <a:cxnLst/>
            <a:rect l="l" t="t" r="r" b="b"/>
            <a:pathLst>
              <a:path w="343197" h="429071">
                <a:moveTo>
                  <a:pt x="0" y="0"/>
                </a:moveTo>
                <a:lnTo>
                  <a:pt x="343198" y="0"/>
                </a:lnTo>
                <a:lnTo>
                  <a:pt x="343198" y="429071"/>
                </a:lnTo>
                <a:lnTo>
                  <a:pt x="0" y="429071"/>
                </a:lnTo>
                <a:lnTo>
                  <a:pt x="0" y="0"/>
                </a:lnTo>
                <a:close/>
              </a:path>
            </a:pathLst>
          </a:custGeom>
          <a:blipFill>
            <a:blip r:embed="rId7"/>
            <a:stretch>
              <a:fillRect l="-8" r="-8"/>
            </a:stretch>
          </a:blipFill>
        </p:spPr>
      </p:sp>
      <p:sp>
        <p:nvSpPr>
          <p:cNvPr id="35" name="TextBox 35"/>
          <p:cNvSpPr txBox="1"/>
          <p:nvPr/>
        </p:nvSpPr>
        <p:spPr>
          <a:xfrm>
            <a:off x="9388078" y="7871371"/>
            <a:ext cx="3092946" cy="378024"/>
          </a:xfrm>
          <a:prstGeom prst="rect">
            <a:avLst/>
          </a:prstGeom>
        </p:spPr>
        <p:txBody>
          <a:bodyPr lIns="0" tIns="0" rIns="0" bIns="0" rtlCol="0" anchor="t">
            <a:spAutoFit/>
          </a:bodyPr>
          <a:lstStyle/>
          <a:p>
            <a:pPr algn="l">
              <a:lnSpc>
                <a:spcPts val="2812"/>
              </a:lnSpc>
            </a:pPr>
            <a:r>
              <a:rPr lang="en-US" sz="2249" b="1">
                <a:solidFill>
                  <a:srgbClr val="00002E"/>
                </a:solidFill>
                <a:latin typeface="Nunito Bold"/>
                <a:ea typeface="Nunito Bold"/>
                <a:cs typeface="Nunito Bold"/>
                <a:sym typeface="Nunito Bold"/>
              </a:rPr>
              <a:t>Improved Food Security</a:t>
            </a:r>
          </a:p>
        </p:txBody>
      </p:sp>
      <p:sp>
        <p:nvSpPr>
          <p:cNvPr id="36" name="TextBox 36"/>
          <p:cNvSpPr txBox="1"/>
          <p:nvPr/>
        </p:nvSpPr>
        <p:spPr>
          <a:xfrm>
            <a:off x="9388078" y="8329166"/>
            <a:ext cx="7801421" cy="847725"/>
          </a:xfrm>
          <a:prstGeom prst="rect">
            <a:avLst/>
          </a:prstGeom>
        </p:spPr>
        <p:txBody>
          <a:bodyPr lIns="0" tIns="0" rIns="0" bIns="0" rtlCol="0" anchor="t">
            <a:spAutoFit/>
          </a:bodyPr>
          <a:lstStyle/>
          <a:p>
            <a:pPr algn="l">
              <a:lnSpc>
                <a:spcPts val="3062"/>
              </a:lnSpc>
            </a:pPr>
            <a:r>
              <a:rPr lang="en-US" sz="1874">
                <a:solidFill>
                  <a:srgbClr val="00002E"/>
                </a:solidFill>
                <a:latin typeface="PT Sans"/>
                <a:ea typeface="PT Sans"/>
                <a:cs typeface="PT Sans"/>
                <a:sym typeface="PT Sans"/>
              </a:rPr>
              <a:t>More efficient crop production contributes to a stable and abundant food supply for communities.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623870" y="755897"/>
            <a:ext cx="7505625" cy="623888"/>
          </a:xfrm>
          <a:prstGeom prst="rect">
            <a:avLst/>
          </a:prstGeom>
        </p:spPr>
        <p:txBody>
          <a:bodyPr lIns="0" tIns="0" rIns="0" bIns="0" rtlCol="0" anchor="t">
            <a:spAutoFit/>
          </a:bodyPr>
          <a:lstStyle/>
          <a:p>
            <a:pPr algn="l">
              <a:lnSpc>
                <a:spcPts val="5062"/>
              </a:lnSpc>
            </a:pPr>
            <a:r>
              <a:rPr lang="en-US" sz="4000" b="1">
                <a:solidFill>
                  <a:srgbClr val="00002E"/>
                </a:solidFill>
                <a:latin typeface="Nunito Bold"/>
                <a:ea typeface="Nunito Bold"/>
                <a:cs typeface="Nunito Bold"/>
                <a:sym typeface="Nunito Bold"/>
              </a:rPr>
              <a:t>Conclusion and Next Steps</a:t>
            </a:r>
          </a:p>
        </p:txBody>
      </p:sp>
      <p:sp>
        <p:nvSpPr>
          <p:cNvPr id="7" name="TextBox 7"/>
          <p:cNvSpPr txBox="1"/>
          <p:nvPr/>
        </p:nvSpPr>
        <p:spPr>
          <a:xfrm>
            <a:off x="7623870" y="1680121"/>
            <a:ext cx="9898261" cy="1116806"/>
          </a:xfrm>
          <a:prstGeom prst="rect">
            <a:avLst/>
          </a:prstGeom>
        </p:spPr>
        <p:txBody>
          <a:bodyPr lIns="0" tIns="0" rIns="0" bIns="0" rtlCol="0" anchor="t">
            <a:spAutoFit/>
          </a:bodyPr>
          <a:lstStyle/>
          <a:p>
            <a:pPr algn="l">
              <a:lnSpc>
                <a:spcPts val="2749"/>
              </a:lnSpc>
            </a:pPr>
            <a:r>
              <a:rPr lang="en-US" sz="1687">
                <a:solidFill>
                  <a:srgbClr val="00002E"/>
                </a:solidFill>
                <a:latin typeface="PT Sans"/>
                <a:ea typeface="PT Sans"/>
                <a:cs typeface="PT Sans"/>
                <a:sym typeface="PT Sans"/>
              </a:rPr>
              <a:t>The Crop Recommendation System represents a significant leap forward in precision agriculture. By combining machine learning with essential agricultural data, we empower farmers to make smarter, more profitable, and sustainable decisions.</a:t>
            </a:r>
          </a:p>
        </p:txBody>
      </p:sp>
      <p:sp>
        <p:nvSpPr>
          <p:cNvPr id="8" name="TextBox 8"/>
          <p:cNvSpPr txBox="1"/>
          <p:nvPr/>
        </p:nvSpPr>
        <p:spPr>
          <a:xfrm>
            <a:off x="7623870" y="3247727"/>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95%</a:t>
            </a:r>
          </a:p>
        </p:txBody>
      </p:sp>
      <p:sp>
        <p:nvSpPr>
          <p:cNvPr id="9" name="TextBox 9"/>
          <p:cNvSpPr txBox="1"/>
          <p:nvPr/>
        </p:nvSpPr>
        <p:spPr>
          <a:xfrm>
            <a:off x="8729068"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Accuracy Rate</a:t>
            </a:r>
          </a:p>
        </p:txBody>
      </p:sp>
      <p:sp>
        <p:nvSpPr>
          <p:cNvPr id="10" name="TextBox 10"/>
          <p:cNvSpPr txBox="1"/>
          <p:nvPr/>
        </p:nvSpPr>
        <p:spPr>
          <a:xfrm>
            <a:off x="7623870" y="4534346"/>
            <a:ext cx="478497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Of crop recommendations based on our advanced models.</a:t>
            </a:r>
          </a:p>
        </p:txBody>
      </p:sp>
      <p:sp>
        <p:nvSpPr>
          <p:cNvPr id="11" name="TextBox 11"/>
          <p:cNvSpPr txBox="1"/>
          <p:nvPr/>
        </p:nvSpPr>
        <p:spPr>
          <a:xfrm>
            <a:off x="12737009" y="3247727"/>
            <a:ext cx="478512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30%</a:t>
            </a:r>
          </a:p>
        </p:txBody>
      </p:sp>
      <p:sp>
        <p:nvSpPr>
          <p:cNvPr id="12" name="TextBox 12"/>
          <p:cNvSpPr txBox="1"/>
          <p:nvPr/>
        </p:nvSpPr>
        <p:spPr>
          <a:xfrm>
            <a:off x="13842206" y="4138464"/>
            <a:ext cx="2574578"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Yield Increase</a:t>
            </a:r>
          </a:p>
        </p:txBody>
      </p:sp>
      <p:sp>
        <p:nvSpPr>
          <p:cNvPr id="13" name="TextBox 13"/>
          <p:cNvSpPr txBox="1"/>
          <p:nvPr/>
        </p:nvSpPr>
        <p:spPr>
          <a:xfrm>
            <a:off x="12737009" y="4534346"/>
            <a:ext cx="478512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Potential average yield increase for adopting farmers.</a:t>
            </a:r>
          </a:p>
        </p:txBody>
      </p:sp>
      <p:sp>
        <p:nvSpPr>
          <p:cNvPr id="14" name="TextBox 14"/>
          <p:cNvSpPr txBox="1"/>
          <p:nvPr/>
        </p:nvSpPr>
        <p:spPr>
          <a:xfrm>
            <a:off x="10180439" y="6162229"/>
            <a:ext cx="4784972" cy="626864"/>
          </a:xfrm>
          <a:prstGeom prst="rect">
            <a:avLst/>
          </a:prstGeom>
        </p:spPr>
        <p:txBody>
          <a:bodyPr lIns="0" tIns="0" rIns="0" bIns="0" rtlCol="0" anchor="t">
            <a:spAutoFit/>
          </a:bodyPr>
          <a:lstStyle/>
          <a:p>
            <a:pPr algn="ctr">
              <a:lnSpc>
                <a:spcPts val="5625"/>
              </a:lnSpc>
            </a:pPr>
            <a:r>
              <a:rPr lang="en-US" sz="5625" b="1">
                <a:solidFill>
                  <a:srgbClr val="00002E"/>
                </a:solidFill>
                <a:latin typeface="Nunito Bold"/>
                <a:ea typeface="Nunito Bold"/>
                <a:cs typeface="Nunito Bold"/>
                <a:sym typeface="Nunito Bold"/>
              </a:rPr>
              <a:t>10K+</a:t>
            </a:r>
          </a:p>
        </p:txBody>
      </p:sp>
      <p:sp>
        <p:nvSpPr>
          <p:cNvPr id="15" name="TextBox 15"/>
          <p:cNvSpPr txBox="1"/>
          <p:nvPr/>
        </p:nvSpPr>
        <p:spPr>
          <a:xfrm>
            <a:off x="11285636" y="7052965"/>
            <a:ext cx="2574577" cy="331291"/>
          </a:xfrm>
          <a:prstGeom prst="rect">
            <a:avLst/>
          </a:prstGeom>
        </p:spPr>
        <p:txBody>
          <a:bodyPr lIns="0" tIns="0" rIns="0" bIns="0" rtlCol="0" anchor="t">
            <a:spAutoFit/>
          </a:bodyPr>
          <a:lstStyle/>
          <a:p>
            <a:pPr algn="ctr">
              <a:lnSpc>
                <a:spcPts val="2500"/>
              </a:lnSpc>
            </a:pPr>
            <a:r>
              <a:rPr lang="en-US" sz="2000" b="1">
                <a:solidFill>
                  <a:srgbClr val="00002E"/>
                </a:solidFill>
                <a:latin typeface="Nunito Bold"/>
                <a:ea typeface="Nunito Bold"/>
                <a:cs typeface="Nunito Bold"/>
                <a:sym typeface="Nunito Bold"/>
              </a:rPr>
              <a:t>Data Points</a:t>
            </a:r>
          </a:p>
        </p:txBody>
      </p:sp>
      <p:sp>
        <p:nvSpPr>
          <p:cNvPr id="16" name="TextBox 16"/>
          <p:cNvSpPr txBox="1"/>
          <p:nvPr/>
        </p:nvSpPr>
        <p:spPr>
          <a:xfrm>
            <a:off x="10180439" y="7448847"/>
            <a:ext cx="4784972" cy="766763"/>
          </a:xfrm>
          <a:prstGeom prst="rect">
            <a:avLst/>
          </a:prstGeom>
        </p:spPr>
        <p:txBody>
          <a:bodyPr lIns="0" tIns="0" rIns="0" bIns="0" rtlCol="0" anchor="t">
            <a:spAutoFit/>
          </a:bodyPr>
          <a:lstStyle/>
          <a:p>
            <a:pPr algn="ctr">
              <a:lnSpc>
                <a:spcPts val="2749"/>
              </a:lnSpc>
            </a:pPr>
            <a:r>
              <a:rPr lang="en-US" sz="1687">
                <a:solidFill>
                  <a:srgbClr val="00002E"/>
                </a:solidFill>
                <a:latin typeface="PT Sans"/>
                <a:ea typeface="PT Sans"/>
                <a:cs typeface="PT Sans"/>
                <a:sym typeface="PT Sans"/>
              </a:rPr>
              <a:t>Used in our historical dataset for training and prediction.</a:t>
            </a:r>
          </a:p>
        </p:txBody>
      </p:sp>
      <p:sp>
        <p:nvSpPr>
          <p:cNvPr id="17" name="TextBox 17"/>
          <p:cNvSpPr txBox="1"/>
          <p:nvPr/>
        </p:nvSpPr>
        <p:spPr>
          <a:xfrm>
            <a:off x="7623870" y="8395097"/>
            <a:ext cx="9898261" cy="1116806"/>
          </a:xfrm>
          <a:prstGeom prst="rect">
            <a:avLst/>
          </a:prstGeom>
        </p:spPr>
        <p:txBody>
          <a:bodyPr lIns="0" tIns="0" rIns="0" bIns="0" rtlCol="0" anchor="t">
            <a:spAutoFit/>
          </a:bodyPr>
          <a:lstStyle/>
          <a:p>
            <a:pPr algn="l">
              <a:lnSpc>
                <a:spcPts val="2749"/>
              </a:lnSpc>
            </a:pPr>
            <a:r>
              <a:rPr lang="en-US" sz="1687">
                <a:solidFill>
                  <a:srgbClr val="00002E"/>
                </a:solidFill>
                <a:latin typeface="PT Sans"/>
                <a:ea typeface="PT Sans"/>
                <a:cs typeface="PT Sans"/>
                <a:sym typeface="PT Sans"/>
              </a:rPr>
              <a:t>Our commitment is to continue refining this system, integrating more data sources, and enhancing its capabilities to serve the agricultural community even better. We invite you to explore how this technology can transform your farming operations. Thank you for your time and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1030</Words>
  <Application>Microsoft Office PowerPoint</Application>
  <PresentationFormat>Custom</PresentationFormat>
  <Paragraphs>118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Nunito Bold</vt:lpstr>
      <vt:lpstr>PT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Revolutionizing-Agriculture-with-Data-Driven-Crop-Recommendations.pptx</dc:title>
  <cp:lastModifiedBy>rishabh singh</cp:lastModifiedBy>
  <cp:revision>2</cp:revision>
  <dcterms:created xsi:type="dcterms:W3CDTF">2006-08-16T00:00:00Z</dcterms:created>
  <dcterms:modified xsi:type="dcterms:W3CDTF">2025-05-27T06:17:18Z</dcterms:modified>
  <dc:identifier>DAGonjuztbw</dc:identifier>
</cp:coreProperties>
</file>